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Lst>
  <p:sldIdLst>
    <p:sldId id="256" r:id="rId3"/>
    <p:sldId id="257" r:id="rId4"/>
    <p:sldId id="267" r:id="rId5"/>
    <p:sldId id="258" r:id="rId6"/>
    <p:sldId id="296" r:id="rId7"/>
    <p:sldId id="270" r:id="rId8"/>
    <p:sldId id="271" r:id="rId9"/>
    <p:sldId id="272" r:id="rId10"/>
    <p:sldId id="260" r:id="rId11"/>
    <p:sldId id="278" r:id="rId12"/>
    <p:sldId id="279" r:id="rId13"/>
    <p:sldId id="261" r:id="rId14"/>
    <p:sldId id="294" r:id="rId15"/>
    <p:sldId id="281" r:id="rId16"/>
    <p:sldId id="301" r:id="rId17"/>
    <p:sldId id="262" r:id="rId18"/>
    <p:sldId id="263" r:id="rId19"/>
    <p:sldId id="293" r:id="rId20"/>
    <p:sldId id="283" r:id="rId21"/>
    <p:sldId id="284" r:id="rId22"/>
    <p:sldId id="285" r:id="rId23"/>
    <p:sldId id="286" r:id="rId24"/>
    <p:sldId id="287" r:id="rId25"/>
    <p:sldId id="288" r:id="rId26"/>
    <p:sldId id="289" r:id="rId27"/>
    <p:sldId id="290" r:id="rId28"/>
    <p:sldId id="291" r:id="rId29"/>
    <p:sldId id="292" r:id="rId30"/>
    <p:sldId id="275" r:id="rId31"/>
    <p:sldId id="269" r:id="rId32"/>
    <p:sldId id="295" r:id="rId33"/>
    <p:sldId id="276" r:id="rId34"/>
    <p:sldId id="300" r:id="rId35"/>
    <p:sldId id="282" r:id="rId36"/>
    <p:sldId id="277" r:id="rId37"/>
    <p:sldId id="268" r:id="rId38"/>
    <p:sldId id="259" r:id="rId39"/>
    <p:sldId id="264" r:id="rId40"/>
    <p:sldId id="265" r:id="rId41"/>
    <p:sldId id="266" r:id="rId42"/>
    <p:sldId id="297" r:id="rId43"/>
    <p:sldId id="298" r:id="rId44"/>
    <p:sldId id="299"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CD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F8ACF0-9D13-47B9-90E5-F4ABE281D812}" v="45" dt="2023-09-27T14:46:56.850"/>
    <p1510:client id="{69D37C85-48A3-430E-A0FC-5FA7EA88943B}" v="14" dt="2023-09-28T18:12:10.438"/>
    <p1510:client id="{6BC8B63F-5BA2-4675-A11F-DD3AC25304C3}" v="798" dt="2023-09-27T15:21:59.090"/>
    <p1510:client id="{A27D84B1-2541-43E2-8C0D-DD240A7594CE}" v="2" dt="2023-09-27T14:50:47.538"/>
    <p1510:client id="{D2E91F94-7F34-4270-905A-A33EF761401D}" v="15" dt="2023-09-27T05:01:09.942"/>
    <p1510:client id="{D45AF514-F05A-4B5F-A062-7ED8C40A4F03}" v="1319" dt="2023-09-27T23:09:37.515"/>
    <p1510:client id="{E77D6529-2DC9-4601-9EE1-1C42B06DC71A}" v="176" dt="2023-09-27T13:37:19.087"/>
  </p1510:revLst>
</p1510:revInfo>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4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51"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nsbury Service Agency" clId="Web-{D2E91F94-7F34-4270-905A-A33EF761401D}"/>
    <pc:docChg chg="modSld sldOrd">
      <pc:chgData name="Stansbury Service Agency" userId="" providerId="" clId="Web-{D2E91F94-7F34-4270-905A-A33EF761401D}" dt="2023-09-27T05:01:09.942" v="15"/>
      <pc:docMkLst>
        <pc:docMk/>
      </pc:docMkLst>
      <pc:sldChg chg="modSp">
        <pc:chgData name="Stansbury Service Agency" userId="" providerId="" clId="Web-{D2E91F94-7F34-4270-905A-A33EF761401D}" dt="2023-09-27T05:00:52.301" v="14" actId="20577"/>
        <pc:sldMkLst>
          <pc:docMk/>
          <pc:sldMk cId="15608384" sldId="262"/>
        </pc:sldMkLst>
        <pc:spChg chg="mod">
          <ac:chgData name="Stansbury Service Agency" userId="" providerId="" clId="Web-{D2E91F94-7F34-4270-905A-A33EF761401D}" dt="2023-09-27T05:00:52.301" v="14" actId="20577"/>
          <ac:spMkLst>
            <pc:docMk/>
            <pc:sldMk cId="15608384" sldId="262"/>
            <ac:spMk id="2" creationId="{A0C7EACA-9A15-91A0-01B6-3ADDB55C3140}"/>
          </ac:spMkLst>
        </pc:spChg>
      </pc:sldChg>
      <pc:sldChg chg="modSp">
        <pc:chgData name="Stansbury Service Agency" userId="" providerId="" clId="Web-{D2E91F94-7F34-4270-905A-A33EF761401D}" dt="2023-09-27T04:59:14.503" v="5" actId="20577"/>
        <pc:sldMkLst>
          <pc:docMk/>
          <pc:sldMk cId="3832677390" sldId="270"/>
        </pc:sldMkLst>
        <pc:spChg chg="mod">
          <ac:chgData name="Stansbury Service Agency" userId="" providerId="" clId="Web-{D2E91F94-7F34-4270-905A-A33EF761401D}" dt="2023-09-27T04:59:14.503" v="5" actId="20577"/>
          <ac:spMkLst>
            <pc:docMk/>
            <pc:sldMk cId="3832677390" sldId="270"/>
            <ac:spMk id="3" creationId="{BBD231A5-0D30-F3E5-6CBD-6A22FC60C5FA}"/>
          </ac:spMkLst>
        </pc:spChg>
      </pc:sldChg>
      <pc:sldChg chg="ord">
        <pc:chgData name="Stansbury Service Agency" userId="" providerId="" clId="Web-{D2E91F94-7F34-4270-905A-A33EF761401D}" dt="2023-09-27T05:01:09.942" v="15"/>
        <pc:sldMkLst>
          <pc:docMk/>
          <pc:sldMk cId="2481273372" sldId="282"/>
        </pc:sldMkLst>
      </pc:sldChg>
    </pc:docChg>
  </pc:docChgLst>
  <pc:docChgLst>
    <pc:chgData name="Kellianne Rosemann" clId="Web-{E77D6529-2DC9-4601-9EE1-1C42B06DC71A}"/>
    <pc:docChg chg="modSld sldOrd">
      <pc:chgData name="Kellianne Rosemann" userId="" providerId="" clId="Web-{E77D6529-2DC9-4601-9EE1-1C42B06DC71A}" dt="2023-09-27T13:37:19.087" v="170" actId="1076"/>
      <pc:docMkLst>
        <pc:docMk/>
      </pc:docMkLst>
      <pc:sldChg chg="modSp">
        <pc:chgData name="Kellianne Rosemann" userId="" providerId="" clId="Web-{E77D6529-2DC9-4601-9EE1-1C42B06DC71A}" dt="2023-09-27T13:28:50.389" v="6" actId="20577"/>
        <pc:sldMkLst>
          <pc:docMk/>
          <pc:sldMk cId="4051969156" sldId="257"/>
        </pc:sldMkLst>
        <pc:spChg chg="mod">
          <ac:chgData name="Kellianne Rosemann" userId="" providerId="" clId="Web-{E77D6529-2DC9-4601-9EE1-1C42B06DC71A}" dt="2023-09-27T13:28:50.389" v="6" actId="20577"/>
          <ac:spMkLst>
            <pc:docMk/>
            <pc:sldMk cId="4051969156" sldId="257"/>
            <ac:spMk id="3" creationId="{52885718-416A-0559-605A-BC8AC43870CE}"/>
          </ac:spMkLst>
        </pc:spChg>
      </pc:sldChg>
      <pc:sldChg chg="modSp mod setBg">
        <pc:chgData name="Kellianne Rosemann" userId="" providerId="" clId="Web-{E77D6529-2DC9-4601-9EE1-1C42B06DC71A}" dt="2023-09-27T13:37:19.087" v="170" actId="1076"/>
        <pc:sldMkLst>
          <pc:docMk/>
          <pc:sldMk cId="1002192576" sldId="259"/>
        </pc:sldMkLst>
        <pc:graphicFrameChg chg="mod modGraphic">
          <ac:chgData name="Kellianne Rosemann" userId="" providerId="" clId="Web-{E77D6529-2DC9-4601-9EE1-1C42B06DC71A}" dt="2023-09-27T13:37:19.087" v="170" actId="1076"/>
          <ac:graphicFrameMkLst>
            <pc:docMk/>
            <pc:sldMk cId="1002192576" sldId="259"/>
            <ac:graphicFrameMk id="4" creationId="{1B4A9753-C912-7292-AAD4-AE829597097C}"/>
          </ac:graphicFrameMkLst>
        </pc:graphicFrameChg>
      </pc:sldChg>
      <pc:sldChg chg="modSp">
        <pc:chgData name="Kellianne Rosemann" userId="" providerId="" clId="Web-{E77D6529-2DC9-4601-9EE1-1C42B06DC71A}" dt="2023-09-27T13:34:22.099" v="74" actId="1076"/>
        <pc:sldMkLst>
          <pc:docMk/>
          <pc:sldMk cId="1941577274" sldId="268"/>
        </pc:sldMkLst>
        <pc:graphicFrameChg chg="mod modGraphic">
          <ac:chgData name="Kellianne Rosemann" userId="" providerId="" clId="Web-{E77D6529-2DC9-4601-9EE1-1C42B06DC71A}" dt="2023-09-27T13:34:22.099" v="74" actId="1076"/>
          <ac:graphicFrameMkLst>
            <pc:docMk/>
            <pc:sldMk cId="1941577274" sldId="268"/>
            <ac:graphicFrameMk id="4" creationId="{4A0655D8-57A5-4578-8DD6-AE219E33E59D}"/>
          </ac:graphicFrameMkLst>
        </pc:graphicFrameChg>
      </pc:sldChg>
      <pc:sldChg chg="modSp">
        <pc:chgData name="Kellianne Rosemann" userId="" providerId="" clId="Web-{E77D6529-2DC9-4601-9EE1-1C42B06DC71A}" dt="2023-09-27T13:29:43.875" v="10" actId="20577"/>
        <pc:sldMkLst>
          <pc:docMk/>
          <pc:sldMk cId="743617176" sldId="281"/>
        </pc:sldMkLst>
        <pc:spChg chg="mod">
          <ac:chgData name="Kellianne Rosemann" userId="" providerId="" clId="Web-{E77D6529-2DC9-4601-9EE1-1C42B06DC71A}" dt="2023-09-27T13:29:43.875" v="10" actId="20577"/>
          <ac:spMkLst>
            <pc:docMk/>
            <pc:sldMk cId="743617176" sldId="281"/>
            <ac:spMk id="2" creationId="{B88B2C49-ECC1-716E-043C-964B2D54DA0A}"/>
          </ac:spMkLst>
        </pc:spChg>
      </pc:sldChg>
      <pc:sldChg chg="modSp">
        <pc:chgData name="Kellianne Rosemann" userId="" providerId="" clId="Web-{E77D6529-2DC9-4601-9EE1-1C42B06DC71A}" dt="2023-09-27T13:30:19.407" v="14" actId="20577"/>
        <pc:sldMkLst>
          <pc:docMk/>
          <pc:sldMk cId="568907812" sldId="283"/>
        </pc:sldMkLst>
        <pc:spChg chg="mod">
          <ac:chgData name="Kellianne Rosemann" userId="" providerId="" clId="Web-{E77D6529-2DC9-4601-9EE1-1C42B06DC71A}" dt="2023-09-27T13:30:19.407" v="14" actId="20577"/>
          <ac:spMkLst>
            <pc:docMk/>
            <pc:sldMk cId="568907812" sldId="283"/>
            <ac:spMk id="5" creationId="{C20808AC-2B83-10DF-C891-FFD039AD4D59}"/>
          </ac:spMkLst>
        </pc:spChg>
      </pc:sldChg>
      <pc:sldChg chg="modSp">
        <pc:chgData name="Kellianne Rosemann" userId="" providerId="" clId="Web-{E77D6529-2DC9-4601-9EE1-1C42B06DC71A}" dt="2023-09-27T13:31:09.658" v="29" actId="20577"/>
        <pc:sldMkLst>
          <pc:docMk/>
          <pc:sldMk cId="2705343" sldId="284"/>
        </pc:sldMkLst>
        <pc:spChg chg="mod">
          <ac:chgData name="Kellianne Rosemann" userId="" providerId="" clId="Web-{E77D6529-2DC9-4601-9EE1-1C42B06DC71A}" dt="2023-09-27T13:31:09.658" v="29" actId="20577"/>
          <ac:spMkLst>
            <pc:docMk/>
            <pc:sldMk cId="2705343" sldId="284"/>
            <ac:spMk id="3" creationId="{56E3FD79-04B8-782B-D82F-1306F7EED158}"/>
          </ac:spMkLst>
        </pc:spChg>
      </pc:sldChg>
      <pc:sldChg chg="modSp">
        <pc:chgData name="Kellianne Rosemann" userId="" providerId="" clId="Web-{E77D6529-2DC9-4601-9EE1-1C42B06DC71A}" dt="2023-09-27T13:32:06.659" v="31" actId="20577"/>
        <pc:sldMkLst>
          <pc:docMk/>
          <pc:sldMk cId="2243738857" sldId="286"/>
        </pc:sldMkLst>
        <pc:spChg chg="mod">
          <ac:chgData name="Kellianne Rosemann" userId="" providerId="" clId="Web-{E77D6529-2DC9-4601-9EE1-1C42B06DC71A}" dt="2023-09-27T13:32:06.659" v="31" actId="20577"/>
          <ac:spMkLst>
            <pc:docMk/>
            <pc:sldMk cId="2243738857" sldId="286"/>
            <ac:spMk id="3" creationId="{3458F91E-D000-6D8D-6D14-F6A10A4D6155}"/>
          </ac:spMkLst>
        </pc:spChg>
      </pc:sldChg>
      <pc:sldChg chg="modSp">
        <pc:chgData name="Kellianne Rosemann" userId="" providerId="" clId="Web-{E77D6529-2DC9-4601-9EE1-1C42B06DC71A}" dt="2023-09-27T13:32:15.144" v="32" actId="20577"/>
        <pc:sldMkLst>
          <pc:docMk/>
          <pc:sldMk cId="362491450" sldId="287"/>
        </pc:sldMkLst>
        <pc:spChg chg="mod">
          <ac:chgData name="Kellianne Rosemann" userId="" providerId="" clId="Web-{E77D6529-2DC9-4601-9EE1-1C42B06DC71A}" dt="2023-09-27T13:32:15.144" v="32" actId="20577"/>
          <ac:spMkLst>
            <pc:docMk/>
            <pc:sldMk cId="362491450" sldId="287"/>
            <ac:spMk id="3" creationId="{DF5B8738-190C-16BE-D671-D6DF5A67C8BF}"/>
          </ac:spMkLst>
        </pc:spChg>
      </pc:sldChg>
      <pc:sldChg chg="modSp">
        <pc:chgData name="Kellianne Rosemann" userId="" providerId="" clId="Web-{E77D6529-2DC9-4601-9EE1-1C42B06DC71A}" dt="2023-09-27T13:32:24.159" v="33" actId="20577"/>
        <pc:sldMkLst>
          <pc:docMk/>
          <pc:sldMk cId="2919208994" sldId="288"/>
        </pc:sldMkLst>
        <pc:spChg chg="mod">
          <ac:chgData name="Kellianne Rosemann" userId="" providerId="" clId="Web-{E77D6529-2DC9-4601-9EE1-1C42B06DC71A}" dt="2023-09-27T13:32:24.159" v="33" actId="20577"/>
          <ac:spMkLst>
            <pc:docMk/>
            <pc:sldMk cId="2919208994" sldId="288"/>
            <ac:spMk id="3" creationId="{12173C66-05D8-1353-3D6B-F41615C1C242}"/>
          </ac:spMkLst>
        </pc:spChg>
      </pc:sldChg>
      <pc:sldChg chg="modSp">
        <pc:chgData name="Kellianne Rosemann" userId="" providerId="" clId="Web-{E77D6529-2DC9-4601-9EE1-1C42B06DC71A}" dt="2023-09-27T13:32:30.550" v="34" actId="20577"/>
        <pc:sldMkLst>
          <pc:docMk/>
          <pc:sldMk cId="3539917015" sldId="289"/>
        </pc:sldMkLst>
        <pc:spChg chg="mod">
          <ac:chgData name="Kellianne Rosemann" userId="" providerId="" clId="Web-{E77D6529-2DC9-4601-9EE1-1C42B06DC71A}" dt="2023-09-27T13:32:30.550" v="34" actId="20577"/>
          <ac:spMkLst>
            <pc:docMk/>
            <pc:sldMk cId="3539917015" sldId="289"/>
            <ac:spMk id="3" creationId="{4B0F37EE-39DF-DE2D-D749-0F899D5361C9}"/>
          </ac:spMkLst>
        </pc:spChg>
      </pc:sldChg>
      <pc:sldChg chg="modSp">
        <pc:chgData name="Kellianne Rosemann" userId="" providerId="" clId="Web-{E77D6529-2DC9-4601-9EE1-1C42B06DC71A}" dt="2023-09-27T13:32:50.816" v="37" actId="20577"/>
        <pc:sldMkLst>
          <pc:docMk/>
          <pc:sldMk cId="2177567344" sldId="291"/>
        </pc:sldMkLst>
        <pc:spChg chg="mod">
          <ac:chgData name="Kellianne Rosemann" userId="" providerId="" clId="Web-{E77D6529-2DC9-4601-9EE1-1C42B06DC71A}" dt="2023-09-27T13:32:50.816" v="37" actId="20577"/>
          <ac:spMkLst>
            <pc:docMk/>
            <pc:sldMk cId="2177567344" sldId="291"/>
            <ac:spMk id="3" creationId="{D6C5BAFE-795E-B367-95A6-EA37B721F2AD}"/>
          </ac:spMkLst>
        </pc:spChg>
      </pc:sldChg>
      <pc:sldChg chg="modSp">
        <pc:chgData name="Kellianne Rosemann" userId="" providerId="" clId="Web-{E77D6529-2DC9-4601-9EE1-1C42B06DC71A}" dt="2023-09-27T13:32:58.535" v="38" actId="20577"/>
        <pc:sldMkLst>
          <pc:docMk/>
          <pc:sldMk cId="2085210244" sldId="292"/>
        </pc:sldMkLst>
        <pc:spChg chg="mod">
          <ac:chgData name="Kellianne Rosemann" userId="" providerId="" clId="Web-{E77D6529-2DC9-4601-9EE1-1C42B06DC71A}" dt="2023-09-27T13:32:58.535" v="38" actId="20577"/>
          <ac:spMkLst>
            <pc:docMk/>
            <pc:sldMk cId="2085210244" sldId="292"/>
            <ac:spMk id="3" creationId="{452AAA1B-7AD4-A4FA-5C55-DC3A2627E68C}"/>
          </ac:spMkLst>
        </pc:spChg>
      </pc:sldChg>
      <pc:sldChg chg="ord">
        <pc:chgData name="Kellianne Rosemann" userId="" providerId="" clId="Web-{E77D6529-2DC9-4601-9EE1-1C42B06DC71A}" dt="2023-09-27T13:29:47.750" v="11"/>
        <pc:sldMkLst>
          <pc:docMk/>
          <pc:sldMk cId="1450097353" sldId="294"/>
        </pc:sldMkLst>
      </pc:sldChg>
    </pc:docChg>
  </pc:docChgLst>
  <pc:docChgLst>
    <pc:chgData name="Kellianne Rosemann" clId="Web-{D45AF514-F05A-4B5F-A062-7ED8C40A4F03}"/>
    <pc:docChg chg="addSld delSld modSld">
      <pc:chgData name="Kellianne Rosemann" userId="" providerId="" clId="Web-{D45AF514-F05A-4B5F-A062-7ED8C40A4F03}" dt="2023-09-27T23:09:37.515" v="1035"/>
      <pc:docMkLst>
        <pc:docMk/>
      </pc:docMkLst>
      <pc:sldChg chg="addSp delSp modSp">
        <pc:chgData name="Kellianne Rosemann" userId="" providerId="" clId="Web-{D45AF514-F05A-4B5F-A062-7ED8C40A4F03}" dt="2023-09-27T23:09:37.515" v="1035"/>
        <pc:sldMkLst>
          <pc:docMk/>
          <pc:sldMk cId="3715182537" sldId="272"/>
        </pc:sldMkLst>
        <pc:spChg chg="add mod">
          <ac:chgData name="Kellianne Rosemann" userId="" providerId="" clId="Web-{D45AF514-F05A-4B5F-A062-7ED8C40A4F03}" dt="2023-09-27T23:09:30.327" v="1033"/>
          <ac:spMkLst>
            <pc:docMk/>
            <pc:sldMk cId="3715182537" sldId="272"/>
            <ac:spMk id="4" creationId="{DC9BF413-4417-03EE-E84B-F7BEA705F39C}"/>
          </ac:spMkLst>
        </pc:spChg>
        <pc:picChg chg="del">
          <ac:chgData name="Kellianne Rosemann" userId="" providerId="" clId="Web-{D45AF514-F05A-4B5F-A062-7ED8C40A4F03}" dt="2023-09-27T23:09:30.327" v="1033"/>
          <ac:picMkLst>
            <pc:docMk/>
            <pc:sldMk cId="3715182537" sldId="272"/>
            <ac:picMk id="7" creationId="{D86E2CF1-2B22-72B8-E414-A474643075DE}"/>
          </ac:picMkLst>
        </pc:picChg>
        <pc:picChg chg="del">
          <ac:chgData name="Kellianne Rosemann" userId="" providerId="" clId="Web-{D45AF514-F05A-4B5F-A062-7ED8C40A4F03}" dt="2023-09-27T23:09:37.515" v="1035"/>
          <ac:picMkLst>
            <pc:docMk/>
            <pc:sldMk cId="3715182537" sldId="272"/>
            <ac:picMk id="8" creationId="{CA3E3302-F04C-FA4B-A890-C9081D88B0D7}"/>
          </ac:picMkLst>
        </pc:picChg>
        <pc:picChg chg="del">
          <ac:chgData name="Kellianne Rosemann" userId="" providerId="" clId="Web-{D45AF514-F05A-4B5F-A062-7ED8C40A4F03}" dt="2023-09-27T23:09:34.562" v="1034"/>
          <ac:picMkLst>
            <pc:docMk/>
            <pc:sldMk cId="3715182537" sldId="272"/>
            <ac:picMk id="10" creationId="{1600CD38-FC9A-1F2F-3177-3706BFE6FAB8}"/>
          </ac:picMkLst>
        </pc:picChg>
      </pc:sldChg>
      <pc:sldChg chg="addSp modSp new mod setBg">
        <pc:chgData name="Kellianne Rosemann" userId="" providerId="" clId="Web-{D45AF514-F05A-4B5F-A062-7ED8C40A4F03}" dt="2023-09-27T22:36:22.910" v="250"/>
        <pc:sldMkLst>
          <pc:docMk/>
          <pc:sldMk cId="2856281433" sldId="300"/>
        </pc:sldMkLst>
        <pc:spChg chg="mod">
          <ac:chgData name="Kellianne Rosemann" userId="" providerId="" clId="Web-{D45AF514-F05A-4B5F-A062-7ED8C40A4F03}" dt="2023-09-27T22:29:12.867" v="12" actId="20577"/>
          <ac:spMkLst>
            <pc:docMk/>
            <pc:sldMk cId="2856281433" sldId="300"/>
            <ac:spMk id="2" creationId="{8D1914F6-78BE-A40F-24CE-C70FD1CFD7F9}"/>
          </ac:spMkLst>
        </pc:spChg>
        <pc:spChg chg="mod">
          <ac:chgData name="Kellianne Rosemann" userId="" providerId="" clId="Web-{D45AF514-F05A-4B5F-A062-7ED8C40A4F03}" dt="2023-09-27T22:35:23.408" v="243" actId="20577"/>
          <ac:spMkLst>
            <pc:docMk/>
            <pc:sldMk cId="2856281433" sldId="300"/>
            <ac:spMk id="3" creationId="{3E68F2D6-3899-D889-BEA8-7BB364C3F95B}"/>
          </ac:spMkLst>
        </pc:spChg>
        <pc:spChg chg="add mod">
          <ac:chgData name="Kellianne Rosemann" userId="" providerId="" clId="Web-{D45AF514-F05A-4B5F-A062-7ED8C40A4F03}" dt="2023-09-27T22:35:45.550" v="249" actId="20577"/>
          <ac:spMkLst>
            <pc:docMk/>
            <pc:sldMk cId="2856281433" sldId="300"/>
            <ac:spMk id="4" creationId="{F7E754A0-3F67-619F-BB7C-B19F2A1B37A5}"/>
          </ac:spMkLst>
        </pc:spChg>
      </pc:sldChg>
      <pc:sldChg chg="addSp delSp modSp add del replId">
        <pc:chgData name="Kellianne Rosemann" userId="" providerId="" clId="Web-{D45AF514-F05A-4B5F-A062-7ED8C40A4F03}" dt="2023-09-27T22:40:55.183" v="296"/>
        <pc:sldMkLst>
          <pc:docMk/>
          <pc:sldMk cId="150713413" sldId="301"/>
        </pc:sldMkLst>
        <pc:spChg chg="add del mod">
          <ac:chgData name="Kellianne Rosemann" userId="" providerId="" clId="Web-{D45AF514-F05A-4B5F-A062-7ED8C40A4F03}" dt="2023-09-27T22:37:28.599" v="255"/>
          <ac:spMkLst>
            <pc:docMk/>
            <pc:sldMk cId="150713413" sldId="301"/>
            <ac:spMk id="4" creationId="{5D0451DA-70F9-0EA6-50C6-C06339EEA843}"/>
          </ac:spMkLst>
        </pc:spChg>
        <pc:spChg chg="add del mod">
          <ac:chgData name="Kellianne Rosemann" userId="" providerId="" clId="Web-{D45AF514-F05A-4B5F-A062-7ED8C40A4F03}" dt="2023-09-27T22:39:16.821" v="277"/>
          <ac:spMkLst>
            <pc:docMk/>
            <pc:sldMk cId="150713413" sldId="301"/>
            <ac:spMk id="11" creationId="{6256A788-B500-1ED5-301E-F48F74792AD5}"/>
          </ac:spMkLst>
        </pc:spChg>
        <pc:graphicFrameChg chg="add del mod ord modGraphic">
          <ac:chgData name="Kellianne Rosemann" userId="" providerId="" clId="Web-{D45AF514-F05A-4B5F-A062-7ED8C40A4F03}" dt="2023-09-27T22:38:48.586" v="276"/>
          <ac:graphicFrameMkLst>
            <pc:docMk/>
            <pc:sldMk cId="150713413" sldId="301"/>
            <ac:graphicFrameMk id="9" creationId="{863B2E1F-1EB5-8C88-29DA-EACE17C68009}"/>
          </ac:graphicFrameMkLst>
        </pc:graphicFrameChg>
        <pc:graphicFrameChg chg="del">
          <ac:chgData name="Kellianne Rosemann" userId="" providerId="" clId="Web-{D45AF514-F05A-4B5F-A062-7ED8C40A4F03}" dt="2023-09-27T22:36:52.708" v="254"/>
          <ac:graphicFrameMkLst>
            <pc:docMk/>
            <pc:sldMk cId="150713413" sldId="301"/>
            <ac:graphicFrameMk id="12" creationId="{C3F7869C-E853-0254-DE28-E72B9CE7BD98}"/>
          </ac:graphicFrameMkLst>
        </pc:graphicFrameChg>
        <pc:graphicFrameChg chg="add mod ord modGraphic">
          <ac:chgData name="Kellianne Rosemann" userId="" providerId="" clId="Web-{D45AF514-F05A-4B5F-A062-7ED8C40A4F03}" dt="2023-09-27T22:40:42.995" v="295" actId="1076"/>
          <ac:graphicFrameMkLst>
            <pc:docMk/>
            <pc:sldMk cId="150713413" sldId="301"/>
            <ac:graphicFrameMk id="14" creationId="{05F3EB26-C89E-A426-6F31-33B7D19344BD}"/>
          </ac:graphicFrameMkLst>
        </pc:graphicFrameChg>
        <pc:graphicFrameChg chg="add mod modGraphic">
          <ac:chgData name="Kellianne Rosemann" userId="" providerId="" clId="Web-{D45AF514-F05A-4B5F-A062-7ED8C40A4F03}" dt="2023-09-27T22:40:01.119" v="291"/>
          <ac:graphicFrameMkLst>
            <pc:docMk/>
            <pc:sldMk cId="150713413" sldId="301"/>
            <ac:graphicFrameMk id="16" creationId="{79ABC44D-9E59-5D6A-1A22-124FE369A782}"/>
          </ac:graphicFrameMkLst>
        </pc:graphicFrameChg>
      </pc:sldChg>
      <pc:sldChg chg="new del">
        <pc:chgData name="Kellianne Rosemann" userId="" providerId="" clId="Web-{D45AF514-F05A-4B5F-A062-7ED8C40A4F03}" dt="2023-09-27T22:36:43.801" v="252"/>
        <pc:sldMkLst>
          <pc:docMk/>
          <pc:sldMk cId="3425748017" sldId="301"/>
        </pc:sldMkLst>
      </pc:sldChg>
      <pc:sldChg chg="new del">
        <pc:chgData name="Kellianne Rosemann" userId="" providerId="" clId="Web-{D45AF514-F05A-4B5F-A062-7ED8C40A4F03}" dt="2023-09-27T22:41:02.324" v="298"/>
        <pc:sldMkLst>
          <pc:docMk/>
          <pc:sldMk cId="3716543494" sldId="301"/>
        </pc:sldMkLst>
      </pc:sldChg>
      <pc:sldChg chg="addSp delSp modSp new mod modClrScheme chgLayout">
        <pc:chgData name="Kellianne Rosemann" userId="" providerId="" clId="Web-{D45AF514-F05A-4B5F-A062-7ED8C40A4F03}" dt="2023-09-27T23:08:24.811" v="1032"/>
        <pc:sldMkLst>
          <pc:docMk/>
          <pc:sldMk cId="4162913171" sldId="301"/>
        </pc:sldMkLst>
        <pc:spChg chg="del">
          <ac:chgData name="Kellianne Rosemann" userId="" providerId="" clId="Web-{D45AF514-F05A-4B5F-A062-7ED8C40A4F03}" dt="2023-09-27T23:03:07.651" v="300"/>
          <ac:spMkLst>
            <pc:docMk/>
            <pc:sldMk cId="4162913171" sldId="301"/>
            <ac:spMk id="2" creationId="{845D2967-31EF-8BDD-1A8B-9AF19FB759DA}"/>
          </ac:spMkLst>
        </pc:spChg>
        <pc:spChg chg="del">
          <ac:chgData name="Kellianne Rosemann" userId="" providerId="" clId="Web-{D45AF514-F05A-4B5F-A062-7ED8C40A4F03}" dt="2023-09-27T23:03:10.026" v="301"/>
          <ac:spMkLst>
            <pc:docMk/>
            <pc:sldMk cId="4162913171" sldId="301"/>
            <ac:spMk id="3" creationId="{DBCAAEC9-AA95-DDBE-D2E2-4789DF75A7CD}"/>
          </ac:spMkLst>
        </pc:spChg>
        <pc:spChg chg="add del mod">
          <ac:chgData name="Kellianne Rosemann" userId="" providerId="" clId="Web-{D45AF514-F05A-4B5F-A062-7ED8C40A4F03}" dt="2023-09-27T23:03:20.276" v="303"/>
          <ac:spMkLst>
            <pc:docMk/>
            <pc:sldMk cId="4162913171" sldId="301"/>
            <ac:spMk id="4" creationId="{E9691DBC-6926-6B08-5A03-E2DCD696A480}"/>
          </ac:spMkLst>
        </pc:spChg>
        <pc:graphicFrameChg chg="add del mod modGraphic">
          <ac:chgData name="Kellianne Rosemann" userId="" providerId="" clId="Web-{D45AF514-F05A-4B5F-A062-7ED8C40A4F03}" dt="2023-09-27T23:05:58.544" v="306"/>
          <ac:graphicFrameMkLst>
            <pc:docMk/>
            <pc:sldMk cId="4162913171" sldId="301"/>
            <ac:graphicFrameMk id="6" creationId="{660D878F-3189-29BD-7034-A8AB56E717D4}"/>
          </ac:graphicFrameMkLst>
        </pc:graphicFrameChg>
        <pc:graphicFrameChg chg="add del mod">
          <ac:chgData name="Kellianne Rosemann" userId="" providerId="" clId="Web-{D45AF514-F05A-4B5F-A062-7ED8C40A4F03}" dt="2023-09-27T23:06:19.481" v="308"/>
          <ac:graphicFrameMkLst>
            <pc:docMk/>
            <pc:sldMk cId="4162913171" sldId="301"/>
            <ac:graphicFrameMk id="8" creationId="{6ADCAD63-A8BA-61DB-27E6-B0DDE6A797BD}"/>
          </ac:graphicFrameMkLst>
        </pc:graphicFrameChg>
        <pc:graphicFrameChg chg="add mod modGraphic">
          <ac:chgData name="Kellianne Rosemann" userId="" providerId="" clId="Web-{D45AF514-F05A-4B5F-A062-7ED8C40A4F03}" dt="2023-09-27T23:08:24.811" v="1032"/>
          <ac:graphicFrameMkLst>
            <pc:docMk/>
            <pc:sldMk cId="4162913171" sldId="301"/>
            <ac:graphicFrameMk id="10" creationId="{85E0B828-29BC-8D9E-29A6-3019B929AB0D}"/>
          </ac:graphicFrameMkLst>
        </pc:graphicFrameChg>
        <pc:graphicFrameChg chg="add mod modGraphic">
          <ac:chgData name="Kellianne Rosemann" userId="" providerId="" clId="Web-{D45AF514-F05A-4B5F-A062-7ED8C40A4F03}" dt="2023-09-27T23:08:08.436" v="1029" actId="1076"/>
          <ac:graphicFrameMkLst>
            <pc:docMk/>
            <pc:sldMk cId="4162913171" sldId="301"/>
            <ac:graphicFrameMk id="12" creationId="{D211C546-C59C-F200-9B03-882FBA289152}"/>
          </ac:graphicFrameMkLst>
        </pc:graphicFrameChg>
      </pc:sldChg>
    </pc:docChg>
  </pc:docChgLst>
  <pc:docChgLst>
    <pc:chgData name="Kellianne Rosemann" clId="Web-{A27D84B1-2541-43E2-8C0D-DD240A7594CE}"/>
    <pc:docChg chg="modSld">
      <pc:chgData name="Kellianne Rosemann" userId="" providerId="" clId="Web-{A27D84B1-2541-43E2-8C0D-DD240A7594CE}" dt="2023-09-27T14:50:47.538" v="1" actId="1076"/>
      <pc:docMkLst>
        <pc:docMk/>
      </pc:docMkLst>
      <pc:sldChg chg="modSp">
        <pc:chgData name="Kellianne Rosemann" userId="" providerId="" clId="Web-{A27D84B1-2541-43E2-8C0D-DD240A7594CE}" dt="2023-09-27T14:50:47.538" v="1" actId="1076"/>
        <pc:sldMkLst>
          <pc:docMk/>
          <pc:sldMk cId="3605827970" sldId="256"/>
        </pc:sldMkLst>
        <pc:spChg chg="mod">
          <ac:chgData name="Kellianne Rosemann" userId="" providerId="" clId="Web-{A27D84B1-2541-43E2-8C0D-DD240A7594CE}" dt="2023-09-27T14:50:47.538" v="1" actId="1076"/>
          <ac:spMkLst>
            <pc:docMk/>
            <pc:sldMk cId="3605827970" sldId="256"/>
            <ac:spMk id="2" creationId="{D2983DFC-A159-0652-3BA7-E47D81CA8176}"/>
          </ac:spMkLst>
        </pc:spChg>
      </pc:sldChg>
    </pc:docChg>
  </pc:docChgLst>
  <pc:docChgLst>
    <pc:chgData name="Kellianne Rosemann" clId="Web-{15F8ACF0-9D13-47B9-90E5-F4ABE281D812}"/>
    <pc:docChg chg="addSld delSld modSld">
      <pc:chgData name="Kellianne Rosemann" userId="" providerId="" clId="Web-{15F8ACF0-9D13-47B9-90E5-F4ABE281D812}" dt="2023-09-27T14:46:56.850" v="34" actId="1076"/>
      <pc:docMkLst>
        <pc:docMk/>
      </pc:docMkLst>
      <pc:sldChg chg="new del">
        <pc:chgData name="Kellianne Rosemann" userId="" providerId="" clId="Web-{15F8ACF0-9D13-47B9-90E5-F4ABE281D812}" dt="2023-09-27T14:41:45.845" v="1"/>
        <pc:sldMkLst>
          <pc:docMk/>
          <pc:sldMk cId="2055878536" sldId="295"/>
        </pc:sldMkLst>
      </pc:sldChg>
      <pc:sldChg chg="addSp modSp new">
        <pc:chgData name="Kellianne Rosemann" userId="" providerId="" clId="Web-{15F8ACF0-9D13-47B9-90E5-F4ABE281D812}" dt="2023-09-27T14:46:56.850" v="34" actId="1076"/>
        <pc:sldMkLst>
          <pc:docMk/>
          <pc:sldMk cId="3804540554" sldId="295"/>
        </pc:sldMkLst>
        <pc:spChg chg="add mod">
          <ac:chgData name="Kellianne Rosemann" userId="" providerId="" clId="Web-{15F8ACF0-9D13-47B9-90E5-F4ABE281D812}" dt="2023-09-27T14:46:56.850" v="34" actId="1076"/>
          <ac:spMkLst>
            <pc:docMk/>
            <pc:sldMk cId="3804540554" sldId="295"/>
            <ac:spMk id="3" creationId="{B603C0DD-6C98-A6D7-AE86-751D18CC3203}"/>
          </ac:spMkLst>
        </pc:spChg>
        <pc:picChg chg="add mod modCrop">
          <ac:chgData name="Kellianne Rosemann" userId="" providerId="" clId="Web-{15F8ACF0-9D13-47B9-90E5-F4ABE281D812}" dt="2023-09-27T14:45:44.896" v="11"/>
          <ac:picMkLst>
            <pc:docMk/>
            <pc:sldMk cId="3804540554" sldId="295"/>
            <ac:picMk id="2" creationId="{95DF0E0F-84C1-9C6F-6E25-2D7AD7FB37C4}"/>
          </ac:picMkLst>
        </pc:picChg>
      </pc:sldChg>
    </pc:docChg>
  </pc:docChgLst>
  <pc:docChgLst>
    <pc:chgData name="Kellianne Rosemann" clId="Web-{69D37C85-48A3-430E-A0FC-5FA7EA88943B}"/>
    <pc:docChg chg="modSld">
      <pc:chgData name="Kellianne Rosemann" userId="" providerId="" clId="Web-{69D37C85-48A3-430E-A0FC-5FA7EA88943B}" dt="2023-09-28T18:12:10.438" v="13" actId="20577"/>
      <pc:docMkLst>
        <pc:docMk/>
      </pc:docMkLst>
      <pc:sldChg chg="addSp delSp modSp">
        <pc:chgData name="Kellianne Rosemann" userId="" providerId="" clId="Web-{69D37C85-48A3-430E-A0FC-5FA7EA88943B}" dt="2023-09-28T18:12:10.438" v="13" actId="20577"/>
        <pc:sldMkLst>
          <pc:docMk/>
          <pc:sldMk cId="743617176" sldId="281"/>
        </pc:sldMkLst>
        <pc:spChg chg="add mod">
          <ac:chgData name="Kellianne Rosemann" userId="" providerId="" clId="Web-{69D37C85-48A3-430E-A0FC-5FA7EA88943B}" dt="2023-09-28T18:12:10.438" v="13" actId="20577"/>
          <ac:spMkLst>
            <pc:docMk/>
            <pc:sldMk cId="743617176" sldId="281"/>
            <ac:spMk id="4" creationId="{7E2BAEC6-9F26-229B-3A24-54413305DAEE}"/>
          </ac:spMkLst>
        </pc:spChg>
        <pc:graphicFrameChg chg="del">
          <ac:chgData name="Kellianne Rosemann" userId="" providerId="" clId="Web-{69D37C85-48A3-430E-A0FC-5FA7EA88943B}" dt="2023-09-28T17:59:55.521" v="0"/>
          <ac:graphicFrameMkLst>
            <pc:docMk/>
            <pc:sldMk cId="743617176" sldId="281"/>
            <ac:graphicFrameMk id="12" creationId="{C3F7869C-E853-0254-DE28-E72B9CE7BD98}"/>
          </ac:graphicFrameMkLst>
        </pc:graphicFrameChg>
      </pc:sldChg>
    </pc:docChg>
  </pc:docChgLst>
  <pc:docChgLst>
    <pc:chgData name="Stansbury Service Agency" clId="Web-{6BC8B63F-5BA2-4675-A11F-DD3AC25304C3}"/>
    <pc:docChg chg="addSld modSld">
      <pc:chgData name="Stansbury Service Agency" userId="" providerId="" clId="Web-{6BC8B63F-5BA2-4675-A11F-DD3AC25304C3}" dt="2023-09-27T15:21:59.090" v="752" actId="20577"/>
      <pc:docMkLst>
        <pc:docMk/>
      </pc:docMkLst>
      <pc:sldChg chg="modSp">
        <pc:chgData name="Stansbury Service Agency" userId="" providerId="" clId="Web-{6BC8B63F-5BA2-4675-A11F-DD3AC25304C3}" dt="2023-09-27T15:17:40.959" v="709" actId="20577"/>
        <pc:sldMkLst>
          <pc:docMk/>
          <pc:sldMk cId="996025093" sldId="264"/>
        </pc:sldMkLst>
        <pc:spChg chg="mod">
          <ac:chgData name="Stansbury Service Agency" userId="" providerId="" clId="Web-{6BC8B63F-5BA2-4675-A11F-DD3AC25304C3}" dt="2023-09-27T14:59:57.921" v="240" actId="20577"/>
          <ac:spMkLst>
            <pc:docMk/>
            <pc:sldMk cId="996025093" sldId="264"/>
            <ac:spMk id="2" creationId="{F6584BCE-6F48-412D-2335-087BFDE5C780}"/>
          </ac:spMkLst>
        </pc:spChg>
        <pc:spChg chg="mod">
          <ac:chgData name="Stansbury Service Agency" userId="" providerId="" clId="Web-{6BC8B63F-5BA2-4675-A11F-DD3AC25304C3}" dt="2023-09-27T15:17:40.959" v="709" actId="20577"/>
          <ac:spMkLst>
            <pc:docMk/>
            <pc:sldMk cId="996025093" sldId="264"/>
            <ac:spMk id="3" creationId="{412D82CB-3DDB-41B4-1D49-3A50CF57AF45}"/>
          </ac:spMkLst>
        </pc:spChg>
      </pc:sldChg>
      <pc:sldChg chg="modSp">
        <pc:chgData name="Stansbury Service Agency" userId="" providerId="" clId="Web-{6BC8B63F-5BA2-4675-A11F-DD3AC25304C3}" dt="2023-09-27T14:58:31.481" v="230"/>
        <pc:sldMkLst>
          <pc:docMk/>
          <pc:sldMk cId="4056210129" sldId="269"/>
        </pc:sldMkLst>
        <pc:graphicFrameChg chg="mod modGraphic">
          <ac:chgData name="Stansbury Service Agency" userId="" providerId="" clId="Web-{6BC8B63F-5BA2-4675-A11F-DD3AC25304C3}" dt="2023-09-27T14:58:31.481" v="230"/>
          <ac:graphicFrameMkLst>
            <pc:docMk/>
            <pc:sldMk cId="4056210129" sldId="269"/>
            <ac:graphicFrameMk id="4" creationId="{0557FF77-F3AD-3DFF-3638-3DC3EE3208F4}"/>
          </ac:graphicFrameMkLst>
        </pc:graphicFrameChg>
      </pc:sldChg>
      <pc:sldChg chg="modSp">
        <pc:chgData name="Stansbury Service Agency" userId="" providerId="" clId="Web-{6BC8B63F-5BA2-4675-A11F-DD3AC25304C3}" dt="2023-09-27T14:54:16.382" v="180" actId="20577"/>
        <pc:sldMkLst>
          <pc:docMk/>
          <pc:sldMk cId="2222782418" sldId="285"/>
        </pc:sldMkLst>
        <pc:spChg chg="mod">
          <ac:chgData name="Stansbury Service Agency" userId="" providerId="" clId="Web-{6BC8B63F-5BA2-4675-A11F-DD3AC25304C3}" dt="2023-09-27T14:54:16.382" v="180" actId="20577"/>
          <ac:spMkLst>
            <pc:docMk/>
            <pc:sldMk cId="2222782418" sldId="285"/>
            <ac:spMk id="3" creationId="{4080A500-626A-06E8-A672-E2054C6BCD2C}"/>
          </ac:spMkLst>
        </pc:spChg>
      </pc:sldChg>
      <pc:sldChg chg="modSp">
        <pc:chgData name="Stansbury Service Agency" userId="" providerId="" clId="Web-{6BC8B63F-5BA2-4675-A11F-DD3AC25304C3}" dt="2023-09-27T14:53:01.896" v="138" actId="20577"/>
        <pc:sldMkLst>
          <pc:docMk/>
          <pc:sldMk cId="2170269120" sldId="293"/>
        </pc:sldMkLst>
        <pc:spChg chg="mod">
          <ac:chgData name="Stansbury Service Agency" userId="" providerId="" clId="Web-{6BC8B63F-5BA2-4675-A11F-DD3AC25304C3}" dt="2023-09-27T14:53:01.896" v="138" actId="20577"/>
          <ac:spMkLst>
            <pc:docMk/>
            <pc:sldMk cId="2170269120" sldId="293"/>
            <ac:spMk id="3" creationId="{68992A57-F561-E4A2-E8F5-47751D744652}"/>
          </ac:spMkLst>
        </pc:spChg>
      </pc:sldChg>
      <pc:sldChg chg="modSp new">
        <pc:chgData name="Stansbury Service Agency" userId="" providerId="" clId="Web-{6BC8B63F-5BA2-4675-A11F-DD3AC25304C3}" dt="2023-09-27T15:21:59.090" v="752" actId="20577"/>
        <pc:sldMkLst>
          <pc:docMk/>
          <pc:sldMk cId="315854482" sldId="296"/>
        </pc:sldMkLst>
        <pc:spChg chg="mod">
          <ac:chgData name="Stansbury Service Agency" userId="" providerId="" clId="Web-{6BC8B63F-5BA2-4675-A11F-DD3AC25304C3}" dt="2023-09-27T15:20:27.276" v="734" actId="20577"/>
          <ac:spMkLst>
            <pc:docMk/>
            <pc:sldMk cId="315854482" sldId="296"/>
            <ac:spMk id="2" creationId="{F5442D59-7217-6766-8564-1B0E50F566EE}"/>
          </ac:spMkLst>
        </pc:spChg>
        <pc:spChg chg="mod">
          <ac:chgData name="Stansbury Service Agency" userId="" providerId="" clId="Web-{6BC8B63F-5BA2-4675-A11F-DD3AC25304C3}" dt="2023-09-27T15:21:59.090" v="752" actId="20577"/>
          <ac:spMkLst>
            <pc:docMk/>
            <pc:sldMk cId="315854482" sldId="296"/>
            <ac:spMk id="3" creationId="{151DB123-6F9F-C3AA-F889-6BF136DE5438}"/>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23804EE-D293-4011-A2F7-8132E6D22971}" type="datetimeFigureOut">
              <a:rPr lang="en-US" smtClean="0"/>
              <a:t>9/28/2023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AAE3A5-3B48-44E9-BFEA-72D96FC5F5CE}"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0716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3804EE-D293-4011-A2F7-8132E6D22971}" type="datetimeFigureOut">
              <a:rPr lang="en-US" smtClean="0"/>
              <a:t>9/28/2023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AAE3A5-3B48-44E9-BFEA-72D96FC5F5CE}" type="slidenum">
              <a:rPr lang="en-US" smtClean="0"/>
              <a:t>‹#›</a:t>
            </a:fld>
            <a:endParaRPr lang="en-US" dirty="0"/>
          </a:p>
        </p:txBody>
      </p:sp>
    </p:spTree>
    <p:extLst>
      <p:ext uri="{BB962C8B-B14F-4D97-AF65-F5344CB8AC3E}">
        <p14:creationId xmlns:p14="http://schemas.microsoft.com/office/powerpoint/2010/main" val="1361317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3804EE-D293-4011-A2F7-8132E6D22971}" type="datetimeFigureOut">
              <a:rPr lang="en-US" smtClean="0"/>
              <a:t>9/28/2023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AAE3A5-3B48-44E9-BFEA-72D96FC5F5CE}" type="slidenum">
              <a:rPr lang="en-US" smtClean="0"/>
              <a:t>‹#›</a:t>
            </a:fld>
            <a:endParaRPr lang="en-US" dirty="0"/>
          </a:p>
        </p:txBody>
      </p:sp>
    </p:spTree>
    <p:extLst>
      <p:ext uri="{BB962C8B-B14F-4D97-AF65-F5344CB8AC3E}">
        <p14:creationId xmlns:p14="http://schemas.microsoft.com/office/powerpoint/2010/main" val="1188607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760FD-9F12-2052-0B34-E28907F87C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D00BD2-843F-C00F-6BF2-24A755B4F6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5FF57-9C77-8719-38C6-6B169170B5B2}"/>
              </a:ext>
            </a:extLst>
          </p:cNvPr>
          <p:cNvSpPr>
            <a:spLocks noGrp="1"/>
          </p:cNvSpPr>
          <p:nvPr>
            <p:ph type="dt" sz="half" idx="10"/>
          </p:nvPr>
        </p:nvSpPr>
        <p:spPr/>
        <p:txBody>
          <a:bodyPr/>
          <a:lstStyle/>
          <a:p>
            <a:fld id="{72E67660-C755-4C03-9045-EFDFE3275531}" type="datetimeFigureOut">
              <a:rPr lang="en-US" smtClean="0"/>
              <a:t>9/28/2023</a:t>
            </a:fld>
            <a:endParaRPr lang="en-US" dirty="0"/>
          </a:p>
        </p:txBody>
      </p:sp>
      <p:sp>
        <p:nvSpPr>
          <p:cNvPr id="5" name="Footer Placeholder 4">
            <a:extLst>
              <a:ext uri="{FF2B5EF4-FFF2-40B4-BE49-F238E27FC236}">
                <a16:creationId xmlns:a16="http://schemas.microsoft.com/office/drawing/2014/main" id="{7AF251A6-CCBA-2A32-C17F-9426B6E0F71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8FB11E0-4180-94D3-F860-9BD2389FE3B5}"/>
              </a:ext>
            </a:extLst>
          </p:cNvPr>
          <p:cNvSpPr>
            <a:spLocks noGrp="1"/>
          </p:cNvSpPr>
          <p:nvPr>
            <p:ph type="sldNum" sz="quarter" idx="12"/>
          </p:nvPr>
        </p:nvSpPr>
        <p:spPr/>
        <p:txBody>
          <a:bodyPr/>
          <a:lstStyle/>
          <a:p>
            <a:fld id="{90E9BC8B-3D3A-4BB7-A8F0-A0304A704000}" type="slidenum">
              <a:rPr lang="en-US" smtClean="0"/>
              <a:t>‹#›</a:t>
            </a:fld>
            <a:endParaRPr lang="en-US" dirty="0"/>
          </a:p>
        </p:txBody>
      </p:sp>
    </p:spTree>
    <p:extLst>
      <p:ext uri="{BB962C8B-B14F-4D97-AF65-F5344CB8AC3E}">
        <p14:creationId xmlns:p14="http://schemas.microsoft.com/office/powerpoint/2010/main" val="8277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3804EE-D293-4011-A2F7-8132E6D22971}" type="datetimeFigureOut">
              <a:rPr lang="en-US" smtClean="0"/>
              <a:t>9/28/2023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AAE3A5-3B48-44E9-BFEA-72D96FC5F5CE}" type="slidenum">
              <a:rPr lang="en-US" smtClean="0"/>
              <a:t>‹#›</a:t>
            </a:fld>
            <a:endParaRPr lang="en-US" dirty="0"/>
          </a:p>
        </p:txBody>
      </p:sp>
    </p:spTree>
    <p:extLst>
      <p:ext uri="{BB962C8B-B14F-4D97-AF65-F5344CB8AC3E}">
        <p14:creationId xmlns:p14="http://schemas.microsoft.com/office/powerpoint/2010/main" val="4107789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23804EE-D293-4011-A2F7-8132E6D22971}" type="datetimeFigureOut">
              <a:rPr lang="en-US" smtClean="0"/>
              <a:t>9/28/2023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AAE3A5-3B48-44E9-BFEA-72D96FC5F5CE}"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483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23804EE-D293-4011-A2F7-8132E6D22971}" type="datetimeFigureOut">
              <a:rPr lang="en-US" smtClean="0"/>
              <a:t>9/28/2023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AAE3A5-3B48-44E9-BFEA-72D96FC5F5CE}" type="slidenum">
              <a:rPr lang="en-US" smtClean="0"/>
              <a:t>‹#›</a:t>
            </a:fld>
            <a:endParaRPr lang="en-US" dirty="0"/>
          </a:p>
        </p:txBody>
      </p:sp>
    </p:spTree>
    <p:extLst>
      <p:ext uri="{BB962C8B-B14F-4D97-AF65-F5344CB8AC3E}">
        <p14:creationId xmlns:p14="http://schemas.microsoft.com/office/powerpoint/2010/main" val="2371865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23804EE-D293-4011-A2F7-8132E6D22971}" type="datetimeFigureOut">
              <a:rPr lang="en-US" smtClean="0"/>
              <a:t>9/28/2023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2AAE3A5-3B48-44E9-BFEA-72D96FC5F5CE}" type="slidenum">
              <a:rPr lang="en-US" smtClean="0"/>
              <a:t>‹#›</a:t>
            </a:fld>
            <a:endParaRPr lang="en-US" dirty="0"/>
          </a:p>
        </p:txBody>
      </p:sp>
    </p:spTree>
    <p:extLst>
      <p:ext uri="{BB962C8B-B14F-4D97-AF65-F5344CB8AC3E}">
        <p14:creationId xmlns:p14="http://schemas.microsoft.com/office/powerpoint/2010/main" val="3428579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23804EE-D293-4011-A2F7-8132E6D22971}" type="datetimeFigureOut">
              <a:rPr lang="en-US" smtClean="0"/>
              <a:t>9/28/2023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2AAE3A5-3B48-44E9-BFEA-72D96FC5F5CE}" type="slidenum">
              <a:rPr lang="en-US" smtClean="0"/>
              <a:t>‹#›</a:t>
            </a:fld>
            <a:endParaRPr lang="en-US" dirty="0"/>
          </a:p>
        </p:txBody>
      </p:sp>
    </p:spTree>
    <p:extLst>
      <p:ext uri="{BB962C8B-B14F-4D97-AF65-F5344CB8AC3E}">
        <p14:creationId xmlns:p14="http://schemas.microsoft.com/office/powerpoint/2010/main" val="1166341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23804EE-D293-4011-A2F7-8132E6D22971}" type="datetimeFigureOut">
              <a:rPr lang="en-US" smtClean="0"/>
              <a:t>9/28/2023</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82AAE3A5-3B48-44E9-BFEA-72D96FC5F5CE}" type="slidenum">
              <a:rPr lang="en-US" smtClean="0"/>
              <a:t>‹#›</a:t>
            </a:fld>
            <a:endParaRPr lang="en-US" dirty="0"/>
          </a:p>
        </p:txBody>
      </p:sp>
    </p:spTree>
    <p:extLst>
      <p:ext uri="{BB962C8B-B14F-4D97-AF65-F5344CB8AC3E}">
        <p14:creationId xmlns:p14="http://schemas.microsoft.com/office/powerpoint/2010/main" val="2835950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23804EE-D293-4011-A2F7-8132E6D22971}" type="datetimeFigureOut">
              <a:rPr lang="en-US" smtClean="0"/>
              <a:t>9/28/2023</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2AAE3A5-3B48-44E9-BFEA-72D96FC5F5CE}" type="slidenum">
              <a:rPr lang="en-US" smtClean="0"/>
              <a:t>‹#›</a:t>
            </a:fld>
            <a:endParaRPr lang="en-US" dirty="0"/>
          </a:p>
        </p:txBody>
      </p:sp>
    </p:spTree>
    <p:extLst>
      <p:ext uri="{BB962C8B-B14F-4D97-AF65-F5344CB8AC3E}">
        <p14:creationId xmlns:p14="http://schemas.microsoft.com/office/powerpoint/2010/main" val="2583394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23804EE-D293-4011-A2F7-8132E6D22971}" type="datetimeFigureOut">
              <a:rPr lang="en-US" smtClean="0"/>
              <a:t>9/28/2023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AAE3A5-3B48-44E9-BFEA-72D96FC5F5CE}" type="slidenum">
              <a:rPr lang="en-US" smtClean="0"/>
              <a:t>‹#›</a:t>
            </a:fld>
            <a:endParaRPr lang="en-US" dirty="0"/>
          </a:p>
        </p:txBody>
      </p:sp>
    </p:spTree>
    <p:extLst>
      <p:ext uri="{BB962C8B-B14F-4D97-AF65-F5344CB8AC3E}">
        <p14:creationId xmlns:p14="http://schemas.microsoft.com/office/powerpoint/2010/main" val="353670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A23804EE-D293-4011-A2F7-8132E6D22971}" type="datetimeFigureOut">
              <a:rPr lang="en-US" smtClean="0"/>
              <a:t>9/28/2023</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2AAE3A5-3B48-44E9-BFEA-72D96FC5F5CE}"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74575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EFB285-272A-7019-3A8B-0269F1646B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B9F7C63-87DF-9332-2DBA-067E2DEDBE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7205EE-3BC8-6BD6-DD7C-300CAC599D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E67660-C755-4C03-9045-EFDFE3275531}" type="datetimeFigureOut">
              <a:rPr lang="en-US" smtClean="0"/>
              <a:t>9/28/2023</a:t>
            </a:fld>
            <a:endParaRPr lang="en-US" dirty="0"/>
          </a:p>
        </p:txBody>
      </p:sp>
      <p:sp>
        <p:nvSpPr>
          <p:cNvPr id="5" name="Footer Placeholder 4">
            <a:extLst>
              <a:ext uri="{FF2B5EF4-FFF2-40B4-BE49-F238E27FC236}">
                <a16:creationId xmlns:a16="http://schemas.microsoft.com/office/drawing/2014/main" id="{7AFED082-F780-306D-8BE6-E7FD930D67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C3A4B6D-01E6-D19E-85F3-4C2BAA6B5F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E9BC8B-3D3A-4BB7-A8F0-A0304A704000}" type="slidenum">
              <a:rPr lang="en-US" smtClean="0"/>
              <a:t>‹#›</a:t>
            </a:fld>
            <a:endParaRPr lang="en-US" dirty="0"/>
          </a:p>
        </p:txBody>
      </p:sp>
    </p:spTree>
    <p:extLst>
      <p:ext uri="{BB962C8B-B14F-4D97-AF65-F5344CB8AC3E}">
        <p14:creationId xmlns:p14="http://schemas.microsoft.com/office/powerpoint/2010/main" val="4254967874"/>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1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2983DFC-A159-0652-3BA7-E47D81CA8176}"/>
              </a:ext>
            </a:extLst>
          </p:cNvPr>
          <p:cNvSpPr>
            <a:spLocks noGrp="1"/>
          </p:cNvSpPr>
          <p:nvPr>
            <p:ph type="ctrTitle"/>
          </p:nvPr>
        </p:nvSpPr>
        <p:spPr>
          <a:xfrm>
            <a:off x="1097280" y="758952"/>
            <a:ext cx="10058400" cy="3892168"/>
          </a:xfrm>
        </p:spPr>
        <p:txBody>
          <a:bodyPr>
            <a:normAutofit/>
          </a:bodyPr>
          <a:lstStyle/>
          <a:p>
            <a:r>
              <a:rPr lang="en-US" dirty="0"/>
              <a:t>Stansbury Service Agency Board Business Meeting</a:t>
            </a:r>
          </a:p>
        </p:txBody>
      </p:sp>
      <p:sp>
        <p:nvSpPr>
          <p:cNvPr id="10" name="Rectangle 9">
            <a:extLst>
              <a:ext uri="{FF2B5EF4-FFF2-40B4-BE49-F238E27FC236}">
                <a16:creationId xmlns:a16="http://schemas.microsoft.com/office/drawing/2014/main" id="{1F3985C0-E548-44D2-B30E-F3E42DADE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2" name="Rectangle 11">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Subtitle 2">
            <a:extLst>
              <a:ext uri="{FF2B5EF4-FFF2-40B4-BE49-F238E27FC236}">
                <a16:creationId xmlns:a16="http://schemas.microsoft.com/office/drawing/2014/main" id="{E8D53D4C-F269-059B-F8FB-C8146553AE5D}"/>
              </a:ext>
            </a:extLst>
          </p:cNvPr>
          <p:cNvSpPr>
            <a:spLocks noGrp="1"/>
          </p:cNvSpPr>
          <p:nvPr>
            <p:ph type="subTitle" idx="1"/>
          </p:nvPr>
        </p:nvSpPr>
        <p:spPr>
          <a:xfrm>
            <a:off x="1100051" y="5225240"/>
            <a:ext cx="10058400" cy="1143000"/>
          </a:xfrm>
        </p:spPr>
        <p:txBody>
          <a:bodyPr>
            <a:normAutofit/>
          </a:bodyPr>
          <a:lstStyle/>
          <a:p>
            <a:r>
              <a:rPr lang="en-US" dirty="0">
                <a:solidFill>
                  <a:srgbClr val="FFFFFF"/>
                </a:solidFill>
              </a:rPr>
              <a:t>September 27, 2023</a:t>
            </a:r>
          </a:p>
        </p:txBody>
      </p:sp>
    </p:spTree>
    <p:extLst>
      <p:ext uri="{BB962C8B-B14F-4D97-AF65-F5344CB8AC3E}">
        <p14:creationId xmlns:p14="http://schemas.microsoft.com/office/powerpoint/2010/main" val="3605827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28E24-4F52-D533-BE58-81DE73C31668}"/>
              </a:ext>
            </a:extLst>
          </p:cNvPr>
          <p:cNvSpPr>
            <a:spLocks noGrp="1"/>
          </p:cNvSpPr>
          <p:nvPr>
            <p:ph type="ctrTitle"/>
          </p:nvPr>
        </p:nvSpPr>
        <p:spPr>
          <a:xfrm>
            <a:off x="4380588" y="965199"/>
            <a:ext cx="6766078" cy="4927601"/>
          </a:xfrm>
        </p:spPr>
        <p:txBody>
          <a:bodyPr anchor="ctr">
            <a:normAutofit/>
          </a:bodyPr>
          <a:lstStyle/>
          <a:p>
            <a:r>
              <a:rPr lang="en-US" sz="5400" dirty="0"/>
              <a:t>Oscarson Park Bathroom</a:t>
            </a:r>
          </a:p>
        </p:txBody>
      </p:sp>
    </p:spTree>
    <p:extLst>
      <p:ext uri="{BB962C8B-B14F-4D97-AF65-F5344CB8AC3E}">
        <p14:creationId xmlns:p14="http://schemas.microsoft.com/office/powerpoint/2010/main" val="640822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erial view of a neighborhood&#10;&#10;Description automatically generated">
            <a:extLst>
              <a:ext uri="{FF2B5EF4-FFF2-40B4-BE49-F238E27FC236}">
                <a16:creationId xmlns:a16="http://schemas.microsoft.com/office/drawing/2014/main" id="{4F1EC1F2-353D-DBB8-ED76-70ECF59F11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6800" y="190919"/>
            <a:ext cx="10058400" cy="5875121"/>
          </a:xfrm>
          <a:ln/>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3771586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F084F-D4AF-4D6B-E419-85A83ABAE609}"/>
              </a:ext>
            </a:extLst>
          </p:cNvPr>
          <p:cNvSpPr>
            <a:spLocks noGrp="1"/>
          </p:cNvSpPr>
          <p:nvPr>
            <p:ph type="title"/>
          </p:nvPr>
        </p:nvSpPr>
        <p:spPr>
          <a:xfrm>
            <a:off x="4380588" y="965199"/>
            <a:ext cx="6766078" cy="4927601"/>
          </a:xfrm>
        </p:spPr>
        <p:txBody>
          <a:bodyPr vert="horz" lIns="91440" tIns="45720" rIns="91440" bIns="45720" rtlCol="0" anchor="ctr">
            <a:normAutofit/>
          </a:bodyPr>
          <a:lstStyle/>
          <a:p>
            <a:r>
              <a:rPr lang="en-US" sz="5400" dirty="0">
                <a:solidFill>
                  <a:schemeClr val="tx1">
                    <a:lumMod val="85000"/>
                    <a:lumOff val="15000"/>
                  </a:schemeClr>
                </a:solidFill>
              </a:rPr>
              <a:t>Fee Schedule</a:t>
            </a:r>
          </a:p>
        </p:txBody>
      </p:sp>
    </p:spTree>
    <p:extLst>
      <p:ext uri="{BB962C8B-B14F-4D97-AF65-F5344CB8AC3E}">
        <p14:creationId xmlns:p14="http://schemas.microsoft.com/office/powerpoint/2010/main" val="2811365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7" name="Rectangle 10">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B88B2C49-ECC1-716E-043C-964B2D54DA0A}"/>
              </a:ext>
            </a:extLst>
          </p:cNvPr>
          <p:cNvSpPr>
            <a:spLocks noGrp="1"/>
          </p:cNvSpPr>
          <p:nvPr>
            <p:ph type="title"/>
          </p:nvPr>
        </p:nvSpPr>
        <p:spPr>
          <a:xfrm>
            <a:off x="492370" y="516835"/>
            <a:ext cx="3084844" cy="5772840"/>
          </a:xfrm>
        </p:spPr>
        <p:txBody>
          <a:bodyPr anchor="ctr">
            <a:normAutofit/>
          </a:bodyPr>
          <a:lstStyle/>
          <a:p>
            <a:r>
              <a:rPr lang="en-US" sz="3600" dirty="0">
                <a:solidFill>
                  <a:srgbClr val="FFFFFF"/>
                </a:solidFill>
              </a:rPr>
              <a:t>Clubhouse</a:t>
            </a:r>
          </a:p>
        </p:txBody>
      </p:sp>
      <p:sp>
        <p:nvSpPr>
          <p:cNvPr id="8" name="Rectangle 12">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graphicFrame>
        <p:nvGraphicFramePr>
          <p:cNvPr id="4" name="Content Placeholder 3">
            <a:extLst>
              <a:ext uri="{FF2B5EF4-FFF2-40B4-BE49-F238E27FC236}">
                <a16:creationId xmlns:a16="http://schemas.microsoft.com/office/drawing/2014/main" id="{AB8342D0-CE7B-2478-4A64-E2E4A956056B}"/>
              </a:ext>
            </a:extLst>
          </p:cNvPr>
          <p:cNvGraphicFramePr>
            <a:graphicFrameLocks noGrp="1"/>
          </p:cNvGraphicFramePr>
          <p:nvPr>
            <p:ph idx="1"/>
          </p:nvPr>
        </p:nvGraphicFramePr>
        <p:xfrm>
          <a:off x="4242391" y="159487"/>
          <a:ext cx="7846827" cy="6517750"/>
        </p:xfrm>
        <a:graphic>
          <a:graphicData uri="http://schemas.openxmlformats.org/drawingml/2006/table">
            <a:tbl>
              <a:tblPr/>
              <a:tblGrid>
                <a:gridCol w="2760462">
                  <a:extLst>
                    <a:ext uri="{9D8B030D-6E8A-4147-A177-3AD203B41FA5}">
                      <a16:colId xmlns:a16="http://schemas.microsoft.com/office/drawing/2014/main" val="2688702788"/>
                    </a:ext>
                  </a:extLst>
                </a:gridCol>
                <a:gridCol w="1817597">
                  <a:extLst>
                    <a:ext uri="{9D8B030D-6E8A-4147-A177-3AD203B41FA5}">
                      <a16:colId xmlns:a16="http://schemas.microsoft.com/office/drawing/2014/main" val="314100117"/>
                    </a:ext>
                  </a:extLst>
                </a:gridCol>
                <a:gridCol w="791947">
                  <a:extLst>
                    <a:ext uri="{9D8B030D-6E8A-4147-A177-3AD203B41FA5}">
                      <a16:colId xmlns:a16="http://schemas.microsoft.com/office/drawing/2014/main" val="1591649280"/>
                    </a:ext>
                  </a:extLst>
                </a:gridCol>
                <a:gridCol w="1817597">
                  <a:extLst>
                    <a:ext uri="{9D8B030D-6E8A-4147-A177-3AD203B41FA5}">
                      <a16:colId xmlns:a16="http://schemas.microsoft.com/office/drawing/2014/main" val="2786688044"/>
                    </a:ext>
                  </a:extLst>
                </a:gridCol>
                <a:gridCol w="659224">
                  <a:extLst>
                    <a:ext uri="{9D8B030D-6E8A-4147-A177-3AD203B41FA5}">
                      <a16:colId xmlns:a16="http://schemas.microsoft.com/office/drawing/2014/main" val="1612800581"/>
                    </a:ext>
                  </a:extLst>
                </a:gridCol>
              </a:tblGrid>
              <a:tr h="371477">
                <a:tc gridSpan="5">
                  <a:txBody>
                    <a:bodyPr/>
                    <a:lstStyle/>
                    <a:p>
                      <a:pPr algn="ctr" fontAlgn="b"/>
                      <a:r>
                        <a:rPr lang="en-US" sz="1400" b="1" i="0" u="none" strike="noStrike" dirty="0">
                          <a:solidFill>
                            <a:srgbClr val="000000"/>
                          </a:solidFill>
                          <a:effectLst/>
                          <a:latin typeface="Calibri" panose="020F0502020204030204" pitchFamily="34" charset="0"/>
                        </a:rPr>
                        <a:t>Proposed Increase Fees  Friday/Saturday/Sunday</a:t>
                      </a:r>
                    </a:p>
                  </a:txBody>
                  <a:tcPr marL="6536" marR="6536" marT="6536" marB="39212"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82749235"/>
                  </a:ext>
                </a:extLst>
              </a:tr>
              <a:tr h="317631">
                <a:tc>
                  <a:txBody>
                    <a:bodyPr/>
                    <a:lstStyle/>
                    <a:p>
                      <a:pPr algn="l" fontAlgn="b"/>
                      <a:endParaRPr lang="en-US" sz="1100" b="0" i="0" u="none" strike="noStrike" dirty="0">
                        <a:solidFill>
                          <a:srgbClr val="000000"/>
                        </a:solidFill>
                        <a:effectLst/>
                        <a:latin typeface="Calibri" panose="020F0502020204030204" pitchFamily="34" charset="0"/>
                      </a:endParaRPr>
                    </a:p>
                  </a:txBody>
                  <a:tcPr marL="6536" marR="6536" marT="6536" marB="39212" anchor="b">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algn="ctr" fontAlgn="b"/>
                      <a:r>
                        <a:rPr lang="en-US" sz="1100" b="1" i="0" u="none" strike="noStrike" dirty="0">
                          <a:solidFill>
                            <a:srgbClr val="000000"/>
                          </a:solidFill>
                          <a:effectLst/>
                          <a:latin typeface="Calibri" panose="020F0502020204030204" pitchFamily="34" charset="0"/>
                        </a:rPr>
                        <a:t>Resident</a:t>
                      </a:r>
                    </a:p>
                  </a:txBody>
                  <a:tcPr marL="6536" marR="6536" marT="6536" marB="39212"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100" b="1" i="0" u="none" strike="noStrike" dirty="0">
                          <a:solidFill>
                            <a:srgbClr val="000000"/>
                          </a:solidFill>
                          <a:effectLst/>
                          <a:latin typeface="Calibri" panose="020F0502020204030204" pitchFamily="34" charset="0"/>
                        </a:rPr>
                        <a:t>Non Resident</a:t>
                      </a:r>
                    </a:p>
                  </a:txBody>
                  <a:tcPr marL="6536" marR="6536" marT="6536" marB="39212"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114628715"/>
                  </a:ext>
                </a:extLst>
              </a:tr>
              <a:tr h="317631">
                <a:tc>
                  <a:txBody>
                    <a:bodyPr/>
                    <a:lstStyle/>
                    <a:p>
                      <a:pPr algn="ctr" fontAlgn="b"/>
                      <a:r>
                        <a:rPr lang="en-US" sz="1100" b="1" i="0" u="none" strike="noStrike" dirty="0">
                          <a:solidFill>
                            <a:srgbClr val="000000"/>
                          </a:solidFill>
                          <a:effectLst/>
                          <a:latin typeface="Calibri" panose="020F0502020204030204" pitchFamily="34" charset="0"/>
                        </a:rPr>
                        <a:t>CLUBHOUSE</a:t>
                      </a:r>
                    </a:p>
                  </a:txBody>
                  <a:tcPr marL="6536" marR="6536" marT="6536" marB="39212"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dirty="0">
                          <a:solidFill>
                            <a:srgbClr val="000000"/>
                          </a:solidFill>
                          <a:effectLst/>
                          <a:latin typeface="Calibri" panose="020F0502020204030204" pitchFamily="34" charset="0"/>
                        </a:rPr>
                        <a:t>Hourly (3hr minimum)</a:t>
                      </a:r>
                    </a:p>
                  </a:txBody>
                  <a:tcPr marL="6536" marR="6536" marT="6536" marB="39212"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dirty="0">
                          <a:solidFill>
                            <a:srgbClr val="000000"/>
                          </a:solidFill>
                          <a:effectLst/>
                          <a:latin typeface="Calibri" panose="020F0502020204030204" pitchFamily="34" charset="0"/>
                        </a:rPr>
                        <a:t>Daily</a:t>
                      </a:r>
                    </a:p>
                  </a:txBody>
                  <a:tcPr marL="6536" marR="6536" marT="6536" marB="39212"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dirty="0">
                          <a:solidFill>
                            <a:srgbClr val="000000"/>
                          </a:solidFill>
                          <a:effectLst/>
                          <a:latin typeface="Calibri" panose="020F0502020204030204" pitchFamily="34" charset="0"/>
                        </a:rPr>
                        <a:t>Hourly (3hr minimum)</a:t>
                      </a:r>
                    </a:p>
                  </a:txBody>
                  <a:tcPr marL="6536" marR="6536" marT="6536" marB="39212"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dirty="0">
                          <a:solidFill>
                            <a:srgbClr val="000000"/>
                          </a:solidFill>
                          <a:effectLst/>
                          <a:latin typeface="Calibri" panose="020F0502020204030204" pitchFamily="34" charset="0"/>
                        </a:rPr>
                        <a:t>Daily</a:t>
                      </a:r>
                    </a:p>
                  </a:txBody>
                  <a:tcPr marL="6536" marR="6536" marT="6536" marB="39212"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3544503933"/>
                  </a:ext>
                </a:extLst>
              </a:tr>
              <a:tr h="317631">
                <a:tc>
                  <a:txBody>
                    <a:bodyPr/>
                    <a:lstStyle/>
                    <a:p>
                      <a:pPr algn="l" fontAlgn="b"/>
                      <a:r>
                        <a:rPr lang="en-US" sz="1100" b="0" i="0" u="none" strike="noStrike" dirty="0">
                          <a:solidFill>
                            <a:srgbClr val="000000"/>
                          </a:solidFill>
                          <a:effectLst/>
                          <a:latin typeface="Calibri" panose="020F0502020204030204" pitchFamily="34" charset="0"/>
                        </a:rPr>
                        <a:t>Upstairs</a:t>
                      </a:r>
                    </a:p>
                  </a:txBody>
                  <a:tcPr marL="6536" marR="6536" marT="6536" marB="3921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$135</a:t>
                      </a:r>
                    </a:p>
                  </a:txBody>
                  <a:tcPr marL="6536" marR="6536" marT="6536" marB="3921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$695</a:t>
                      </a:r>
                    </a:p>
                  </a:txBody>
                  <a:tcPr marL="6536" marR="6536" marT="6536" marB="3921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$190</a:t>
                      </a:r>
                    </a:p>
                  </a:txBody>
                  <a:tcPr marL="6536" marR="6536" marT="6536" marB="3921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$910</a:t>
                      </a:r>
                    </a:p>
                  </a:txBody>
                  <a:tcPr marL="6536" marR="6536" marT="6536" marB="3921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8185837"/>
                  </a:ext>
                </a:extLst>
              </a:tr>
              <a:tr h="317631">
                <a:tc>
                  <a:txBody>
                    <a:bodyPr/>
                    <a:lstStyle/>
                    <a:p>
                      <a:pPr algn="l" fontAlgn="b"/>
                      <a:r>
                        <a:rPr lang="en-US" sz="1100" b="0" i="0" u="none" strike="noStrike" dirty="0">
                          <a:solidFill>
                            <a:srgbClr val="000000"/>
                          </a:solidFill>
                          <a:effectLst/>
                          <a:latin typeface="Calibri" panose="020F0502020204030204" pitchFamily="34" charset="0"/>
                        </a:rPr>
                        <a:t>Downstairs</a:t>
                      </a:r>
                    </a:p>
                  </a:txBody>
                  <a:tcPr marL="6536" marR="6536" marT="6536" marB="3921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$135</a:t>
                      </a:r>
                    </a:p>
                  </a:txBody>
                  <a:tcPr marL="6536" marR="6536" marT="6536" marB="3921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$695</a:t>
                      </a:r>
                    </a:p>
                  </a:txBody>
                  <a:tcPr marL="6536" marR="6536" marT="6536" marB="3921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$190</a:t>
                      </a:r>
                    </a:p>
                  </a:txBody>
                  <a:tcPr marL="6536" marR="6536" marT="6536" marB="3921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$910</a:t>
                      </a:r>
                    </a:p>
                  </a:txBody>
                  <a:tcPr marL="6536" marR="6536" marT="6536" marB="3921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4958000"/>
                  </a:ext>
                </a:extLst>
              </a:tr>
              <a:tr h="317631">
                <a:tc>
                  <a:txBody>
                    <a:bodyPr/>
                    <a:lstStyle/>
                    <a:p>
                      <a:pPr algn="l" fontAlgn="b"/>
                      <a:r>
                        <a:rPr lang="en-US" sz="1100" b="0" i="0" u="none" strike="noStrike" dirty="0">
                          <a:solidFill>
                            <a:srgbClr val="000000"/>
                          </a:solidFill>
                          <a:effectLst/>
                          <a:latin typeface="Calibri" panose="020F0502020204030204" pitchFamily="34" charset="0"/>
                        </a:rPr>
                        <a:t>Entire Building</a:t>
                      </a:r>
                    </a:p>
                  </a:txBody>
                  <a:tcPr marL="6536" marR="6536" marT="6536" marB="3921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$190</a:t>
                      </a:r>
                    </a:p>
                  </a:txBody>
                  <a:tcPr marL="6536" marR="6536" marT="6536" marB="3921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$1,340</a:t>
                      </a:r>
                    </a:p>
                  </a:txBody>
                  <a:tcPr marL="6536" marR="6536" marT="6536" marB="3921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$215</a:t>
                      </a:r>
                    </a:p>
                  </a:txBody>
                  <a:tcPr marL="6536" marR="6536" marT="6536" marB="3921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$1,550</a:t>
                      </a:r>
                    </a:p>
                  </a:txBody>
                  <a:tcPr marL="6536" marR="6536" marT="6536" marB="3921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2523385"/>
                  </a:ext>
                </a:extLst>
              </a:tr>
              <a:tr h="317631">
                <a:tc>
                  <a:txBody>
                    <a:bodyPr/>
                    <a:lstStyle/>
                    <a:p>
                      <a:pPr algn="l" fontAlgn="b"/>
                      <a:r>
                        <a:rPr lang="en-US" sz="1100" b="0" i="0" u="none" strike="noStrike" dirty="0">
                          <a:solidFill>
                            <a:srgbClr val="000000"/>
                          </a:solidFill>
                          <a:effectLst/>
                          <a:latin typeface="Calibri" panose="020F0502020204030204" pitchFamily="34" charset="0"/>
                        </a:rPr>
                        <a:t>Up front deposit (damage/cleaning)</a:t>
                      </a:r>
                    </a:p>
                  </a:txBody>
                  <a:tcPr marL="6536" marR="6536" marT="6536" marB="3921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$1,500</a:t>
                      </a:r>
                    </a:p>
                  </a:txBody>
                  <a:tcPr marL="6536" marR="6536" marT="6536" marB="3921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$1,500</a:t>
                      </a:r>
                    </a:p>
                  </a:txBody>
                  <a:tcPr marL="6536" marR="6536" marT="6536" marB="3921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$1,500</a:t>
                      </a:r>
                    </a:p>
                  </a:txBody>
                  <a:tcPr marL="6536" marR="6536" marT="6536" marB="3921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$1,500</a:t>
                      </a:r>
                    </a:p>
                  </a:txBody>
                  <a:tcPr marL="6536" marR="6536" marT="6536" marB="3921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3922827"/>
                  </a:ext>
                </a:extLst>
              </a:tr>
              <a:tr h="317631">
                <a:tc>
                  <a:txBody>
                    <a:bodyPr/>
                    <a:lstStyle/>
                    <a:p>
                      <a:pPr algn="l" fontAlgn="b"/>
                      <a:r>
                        <a:rPr lang="en-US" sz="1100" b="0" i="0" u="none" strike="noStrike" dirty="0">
                          <a:solidFill>
                            <a:srgbClr val="000000"/>
                          </a:solidFill>
                          <a:effectLst/>
                          <a:latin typeface="Calibri" panose="020F0502020204030204" pitchFamily="34" charset="0"/>
                        </a:rPr>
                        <a:t>***Alcohol Fee of $400</a:t>
                      </a:r>
                    </a:p>
                  </a:txBody>
                  <a:tcPr marL="6536" marR="6536" marT="6536" marB="3921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$400</a:t>
                      </a:r>
                    </a:p>
                  </a:txBody>
                  <a:tcPr marL="6536" marR="6536" marT="6536" marB="3921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$400</a:t>
                      </a:r>
                    </a:p>
                  </a:txBody>
                  <a:tcPr marL="6536" marR="6536" marT="6536" marB="3921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$400</a:t>
                      </a:r>
                    </a:p>
                  </a:txBody>
                  <a:tcPr marL="6536" marR="6536" marT="6536" marB="3921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$400</a:t>
                      </a:r>
                    </a:p>
                  </a:txBody>
                  <a:tcPr marL="6536" marR="6536" marT="6536" marB="3921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4869069"/>
                  </a:ext>
                </a:extLst>
              </a:tr>
              <a:tr h="317631">
                <a:tc gridSpan="5">
                  <a:txBody>
                    <a:bodyPr/>
                    <a:lstStyle/>
                    <a:p>
                      <a:pPr algn="ctr" fontAlgn="b"/>
                      <a:r>
                        <a:rPr lang="en-US" sz="1100" b="0" i="0" u="none" strike="noStrike" dirty="0">
                          <a:solidFill>
                            <a:srgbClr val="000000"/>
                          </a:solidFill>
                          <a:effectLst/>
                          <a:latin typeface="Calibri" panose="020F0502020204030204" pitchFamily="34" charset="0"/>
                        </a:rPr>
                        <a:t>Deposit $1000/ $300 non-refundable</a:t>
                      </a:r>
                    </a:p>
                  </a:txBody>
                  <a:tcPr marL="6536" marR="6536" marT="6536" marB="3921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80595543"/>
                  </a:ext>
                </a:extLst>
              </a:tr>
              <a:tr h="346350">
                <a:tc>
                  <a:txBody>
                    <a:bodyPr/>
                    <a:lstStyle/>
                    <a:p>
                      <a:pPr algn="l" fontAlgn="b"/>
                      <a:endParaRPr lang="en-US" sz="1100" b="0" i="0" u="none" strike="noStrike" dirty="0">
                        <a:solidFill>
                          <a:srgbClr val="000000"/>
                        </a:solidFill>
                        <a:effectLst/>
                        <a:latin typeface="Calibri" panose="020F0502020204030204" pitchFamily="34" charset="0"/>
                      </a:endParaRPr>
                    </a:p>
                  </a:txBody>
                  <a:tcPr marL="6536" marR="6536" marT="6536" marB="39212"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536" marR="6536" marT="6536" marB="39212"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536" marR="6536" marT="6536" marB="39212"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536" marR="6536" marT="6536" marB="39212"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536" marR="6536" marT="6536" marB="39212"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536117621"/>
                  </a:ext>
                </a:extLst>
              </a:tr>
              <a:tr h="346350">
                <a:tc>
                  <a:txBody>
                    <a:bodyPr/>
                    <a:lstStyle/>
                    <a:p>
                      <a:pPr algn="l" fontAlgn="b"/>
                      <a:endParaRPr lang="en-US" sz="1100" b="0" i="0" u="none" strike="noStrike" dirty="0">
                        <a:solidFill>
                          <a:srgbClr val="000000"/>
                        </a:solidFill>
                        <a:effectLst/>
                        <a:latin typeface="Calibri" panose="020F0502020204030204" pitchFamily="34" charset="0"/>
                      </a:endParaRPr>
                    </a:p>
                  </a:txBody>
                  <a:tcPr marL="6536" marR="6536" marT="6536" marB="39212"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536" marR="6536" marT="6536" marB="39212"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536" marR="6536" marT="6536" marB="39212"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536" marR="6536" marT="6536" marB="39212"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536" marR="6536" marT="6536" marB="39212" anchor="b">
                    <a:lnL>
                      <a:noFill/>
                    </a:lnL>
                    <a:lnR>
                      <a:noFill/>
                    </a:lnR>
                    <a:lnT>
                      <a:noFill/>
                    </a:lnT>
                    <a:lnB>
                      <a:noFill/>
                    </a:lnB>
                  </a:tcPr>
                </a:tc>
                <a:extLst>
                  <a:ext uri="{0D108BD9-81ED-4DB2-BD59-A6C34878D82A}">
                    <a16:rowId xmlns:a16="http://schemas.microsoft.com/office/drawing/2014/main" val="3286757955"/>
                  </a:ext>
                </a:extLst>
              </a:tr>
              <a:tr h="371477">
                <a:tc gridSpan="5">
                  <a:txBody>
                    <a:bodyPr/>
                    <a:lstStyle/>
                    <a:p>
                      <a:pPr algn="ctr" fontAlgn="b"/>
                      <a:r>
                        <a:rPr lang="en-US" sz="1400" b="1" i="0" u="none" strike="noStrike" dirty="0">
                          <a:solidFill>
                            <a:srgbClr val="000000"/>
                          </a:solidFill>
                          <a:effectLst/>
                          <a:latin typeface="Calibri" panose="020F0502020204030204" pitchFamily="34" charset="0"/>
                        </a:rPr>
                        <a:t>Proposed Increase Fees  Monday-Thursday</a:t>
                      </a:r>
                    </a:p>
                  </a:txBody>
                  <a:tcPr marL="6536" marR="6536" marT="6536" marB="39212"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9228453"/>
                  </a:ext>
                </a:extLst>
              </a:tr>
              <a:tr h="317631">
                <a:tc>
                  <a:txBody>
                    <a:bodyPr/>
                    <a:lstStyle/>
                    <a:p>
                      <a:pPr algn="l" fontAlgn="b"/>
                      <a:endParaRPr lang="en-US" sz="1100" b="0" i="0" u="none" strike="noStrike" dirty="0">
                        <a:solidFill>
                          <a:srgbClr val="000000"/>
                        </a:solidFill>
                        <a:effectLst/>
                        <a:latin typeface="Calibri" panose="020F0502020204030204" pitchFamily="34" charset="0"/>
                      </a:endParaRPr>
                    </a:p>
                  </a:txBody>
                  <a:tcPr marL="6536" marR="6536" marT="6536" marB="39212" anchor="b">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algn="ctr" fontAlgn="b"/>
                      <a:r>
                        <a:rPr lang="en-US" sz="1100" b="1" i="0" u="none" strike="noStrike" dirty="0">
                          <a:solidFill>
                            <a:srgbClr val="000000"/>
                          </a:solidFill>
                          <a:effectLst/>
                          <a:latin typeface="Calibri" panose="020F0502020204030204" pitchFamily="34" charset="0"/>
                        </a:rPr>
                        <a:t>Resident</a:t>
                      </a:r>
                    </a:p>
                  </a:txBody>
                  <a:tcPr marL="6536" marR="6536" marT="6536" marB="39212"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100" b="1" i="0" u="none" strike="noStrike" dirty="0">
                          <a:solidFill>
                            <a:srgbClr val="000000"/>
                          </a:solidFill>
                          <a:effectLst/>
                          <a:latin typeface="Calibri" panose="020F0502020204030204" pitchFamily="34" charset="0"/>
                        </a:rPr>
                        <a:t>Non Resident</a:t>
                      </a:r>
                    </a:p>
                  </a:txBody>
                  <a:tcPr marL="6536" marR="6536" marT="6536" marB="39212"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614251327"/>
                  </a:ext>
                </a:extLst>
              </a:tr>
              <a:tr h="317631">
                <a:tc>
                  <a:txBody>
                    <a:bodyPr/>
                    <a:lstStyle/>
                    <a:p>
                      <a:pPr algn="ctr" fontAlgn="b"/>
                      <a:r>
                        <a:rPr lang="en-US" sz="1100" b="1" i="0" u="none" strike="noStrike" dirty="0">
                          <a:solidFill>
                            <a:srgbClr val="000000"/>
                          </a:solidFill>
                          <a:effectLst/>
                          <a:latin typeface="Calibri" panose="020F0502020204030204" pitchFamily="34" charset="0"/>
                        </a:rPr>
                        <a:t>CLUBHOUSE</a:t>
                      </a:r>
                    </a:p>
                  </a:txBody>
                  <a:tcPr marL="6536" marR="6536" marT="6536" marB="39212"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dirty="0">
                          <a:solidFill>
                            <a:srgbClr val="000000"/>
                          </a:solidFill>
                          <a:effectLst/>
                          <a:latin typeface="Calibri" panose="020F0502020204030204" pitchFamily="34" charset="0"/>
                        </a:rPr>
                        <a:t>Hourly (3hr minimum)</a:t>
                      </a:r>
                    </a:p>
                  </a:txBody>
                  <a:tcPr marL="6536" marR="6536" marT="6536" marB="39212"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dirty="0">
                          <a:solidFill>
                            <a:srgbClr val="000000"/>
                          </a:solidFill>
                          <a:effectLst/>
                          <a:latin typeface="Calibri" panose="020F0502020204030204" pitchFamily="34" charset="0"/>
                        </a:rPr>
                        <a:t>Daily</a:t>
                      </a:r>
                    </a:p>
                  </a:txBody>
                  <a:tcPr marL="6536" marR="6536" marT="6536" marB="39212"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dirty="0">
                          <a:solidFill>
                            <a:srgbClr val="000000"/>
                          </a:solidFill>
                          <a:effectLst/>
                          <a:latin typeface="Calibri" panose="020F0502020204030204" pitchFamily="34" charset="0"/>
                        </a:rPr>
                        <a:t>Hourly (3hr minimum)</a:t>
                      </a:r>
                    </a:p>
                  </a:txBody>
                  <a:tcPr marL="6536" marR="6536" marT="6536" marB="39212"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US" sz="1100" b="1" i="0" u="none" strike="noStrike" dirty="0">
                          <a:solidFill>
                            <a:srgbClr val="000000"/>
                          </a:solidFill>
                          <a:effectLst/>
                          <a:latin typeface="Calibri" panose="020F0502020204030204" pitchFamily="34" charset="0"/>
                        </a:rPr>
                        <a:t>Daily</a:t>
                      </a:r>
                    </a:p>
                  </a:txBody>
                  <a:tcPr marL="6536" marR="6536" marT="6536" marB="39212"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2214196353"/>
                  </a:ext>
                </a:extLst>
              </a:tr>
              <a:tr h="317631">
                <a:tc>
                  <a:txBody>
                    <a:bodyPr/>
                    <a:lstStyle/>
                    <a:p>
                      <a:pPr algn="l" fontAlgn="b"/>
                      <a:r>
                        <a:rPr lang="en-US" sz="1100" b="0" i="0" u="none" strike="noStrike" dirty="0">
                          <a:solidFill>
                            <a:srgbClr val="000000"/>
                          </a:solidFill>
                          <a:effectLst/>
                          <a:latin typeface="Calibri" panose="020F0502020204030204" pitchFamily="34" charset="0"/>
                        </a:rPr>
                        <a:t>Upstairs</a:t>
                      </a:r>
                    </a:p>
                  </a:txBody>
                  <a:tcPr marL="6536" marR="6536" marT="6536" marB="3921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$110</a:t>
                      </a:r>
                    </a:p>
                  </a:txBody>
                  <a:tcPr marL="6536" marR="6536" marT="6536" marB="3921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$590</a:t>
                      </a:r>
                    </a:p>
                  </a:txBody>
                  <a:tcPr marL="6536" marR="6536" marT="6536" marB="3921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$165</a:t>
                      </a:r>
                    </a:p>
                  </a:txBody>
                  <a:tcPr marL="6536" marR="6536" marT="6536" marB="3921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$805</a:t>
                      </a:r>
                    </a:p>
                  </a:txBody>
                  <a:tcPr marL="6536" marR="6536" marT="6536" marB="3921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0536110"/>
                  </a:ext>
                </a:extLst>
              </a:tr>
              <a:tr h="317631">
                <a:tc>
                  <a:txBody>
                    <a:bodyPr/>
                    <a:lstStyle/>
                    <a:p>
                      <a:pPr algn="l" fontAlgn="b"/>
                      <a:r>
                        <a:rPr lang="en-US" sz="1100" b="0" i="0" u="none" strike="noStrike" dirty="0">
                          <a:solidFill>
                            <a:srgbClr val="000000"/>
                          </a:solidFill>
                          <a:effectLst/>
                          <a:latin typeface="Calibri" panose="020F0502020204030204" pitchFamily="34" charset="0"/>
                        </a:rPr>
                        <a:t>Downstairs</a:t>
                      </a:r>
                    </a:p>
                  </a:txBody>
                  <a:tcPr marL="6536" marR="6536" marT="6536" marB="3921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$110</a:t>
                      </a:r>
                    </a:p>
                  </a:txBody>
                  <a:tcPr marL="6536" marR="6536" marT="6536" marB="3921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$590</a:t>
                      </a:r>
                    </a:p>
                  </a:txBody>
                  <a:tcPr marL="6536" marR="6536" marT="6536" marB="3921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$165</a:t>
                      </a:r>
                    </a:p>
                  </a:txBody>
                  <a:tcPr marL="6536" marR="6536" marT="6536" marB="3921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$805</a:t>
                      </a:r>
                    </a:p>
                  </a:txBody>
                  <a:tcPr marL="6536" marR="6536" marT="6536" marB="3921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5282906"/>
                  </a:ext>
                </a:extLst>
              </a:tr>
              <a:tr h="317631">
                <a:tc>
                  <a:txBody>
                    <a:bodyPr/>
                    <a:lstStyle/>
                    <a:p>
                      <a:pPr algn="l" fontAlgn="b"/>
                      <a:r>
                        <a:rPr lang="en-US" sz="1100" b="0" i="0" u="none" strike="noStrike" dirty="0">
                          <a:solidFill>
                            <a:srgbClr val="000000"/>
                          </a:solidFill>
                          <a:effectLst/>
                          <a:latin typeface="Calibri" panose="020F0502020204030204" pitchFamily="34" charset="0"/>
                        </a:rPr>
                        <a:t>Entire Building</a:t>
                      </a:r>
                    </a:p>
                  </a:txBody>
                  <a:tcPr marL="6536" marR="6536" marT="6536" marB="3921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$165</a:t>
                      </a:r>
                    </a:p>
                  </a:txBody>
                  <a:tcPr marL="6536" marR="6536" marT="6536" marB="3921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$1,125</a:t>
                      </a:r>
                    </a:p>
                  </a:txBody>
                  <a:tcPr marL="6536" marR="6536" marT="6536" marB="3921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$190</a:t>
                      </a:r>
                    </a:p>
                  </a:txBody>
                  <a:tcPr marL="6536" marR="6536" marT="6536" marB="3921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$1,390</a:t>
                      </a:r>
                    </a:p>
                  </a:txBody>
                  <a:tcPr marL="6536" marR="6536" marT="6536" marB="3921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5692720"/>
                  </a:ext>
                </a:extLst>
              </a:tr>
              <a:tr h="317631">
                <a:tc>
                  <a:txBody>
                    <a:bodyPr/>
                    <a:lstStyle/>
                    <a:p>
                      <a:pPr algn="l" fontAlgn="b"/>
                      <a:r>
                        <a:rPr lang="en-US" sz="1100" b="0" i="0" u="none" strike="noStrike" dirty="0">
                          <a:solidFill>
                            <a:srgbClr val="000000"/>
                          </a:solidFill>
                          <a:effectLst/>
                          <a:latin typeface="Calibri" panose="020F0502020204030204" pitchFamily="34" charset="0"/>
                        </a:rPr>
                        <a:t>Up front deposit (damage/cleaning)</a:t>
                      </a:r>
                    </a:p>
                  </a:txBody>
                  <a:tcPr marL="6536" marR="6536" marT="6536" marB="3921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$1,500</a:t>
                      </a:r>
                    </a:p>
                  </a:txBody>
                  <a:tcPr marL="6536" marR="6536" marT="6536" marB="3921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$1,500</a:t>
                      </a:r>
                    </a:p>
                  </a:txBody>
                  <a:tcPr marL="6536" marR="6536" marT="6536" marB="3921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$1,500</a:t>
                      </a:r>
                    </a:p>
                  </a:txBody>
                  <a:tcPr marL="6536" marR="6536" marT="6536" marB="3921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$1,500</a:t>
                      </a:r>
                    </a:p>
                  </a:txBody>
                  <a:tcPr marL="6536" marR="6536" marT="6536" marB="3921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1234188"/>
                  </a:ext>
                </a:extLst>
              </a:tr>
              <a:tr h="317631">
                <a:tc>
                  <a:txBody>
                    <a:bodyPr/>
                    <a:lstStyle/>
                    <a:p>
                      <a:pPr algn="l" fontAlgn="b"/>
                      <a:r>
                        <a:rPr lang="en-US" sz="1100" b="0" i="0" u="none" strike="noStrike" dirty="0">
                          <a:solidFill>
                            <a:srgbClr val="000000"/>
                          </a:solidFill>
                          <a:effectLst/>
                          <a:latin typeface="Calibri" panose="020F0502020204030204" pitchFamily="34" charset="0"/>
                        </a:rPr>
                        <a:t>**Alcohol Fee of $400</a:t>
                      </a:r>
                    </a:p>
                  </a:txBody>
                  <a:tcPr marL="6536" marR="6536" marT="6536" marB="3921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$400</a:t>
                      </a:r>
                    </a:p>
                  </a:txBody>
                  <a:tcPr marL="6536" marR="6536" marT="6536" marB="3921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$400</a:t>
                      </a:r>
                    </a:p>
                  </a:txBody>
                  <a:tcPr marL="6536" marR="6536" marT="6536" marB="3921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$400</a:t>
                      </a:r>
                    </a:p>
                  </a:txBody>
                  <a:tcPr marL="6536" marR="6536" marT="6536" marB="3921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$400</a:t>
                      </a:r>
                    </a:p>
                  </a:txBody>
                  <a:tcPr marL="6536" marR="6536" marT="6536" marB="3921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9225925"/>
                  </a:ext>
                </a:extLst>
              </a:tr>
              <a:tr h="317631">
                <a:tc gridSpan="5">
                  <a:txBody>
                    <a:bodyPr/>
                    <a:lstStyle/>
                    <a:p>
                      <a:pPr algn="ctr" fontAlgn="b"/>
                      <a:r>
                        <a:rPr lang="en-US" sz="1100" b="0" i="0" u="none" strike="noStrike" dirty="0">
                          <a:solidFill>
                            <a:srgbClr val="000000"/>
                          </a:solidFill>
                          <a:effectLst/>
                          <a:latin typeface="Calibri" panose="020F0502020204030204" pitchFamily="34" charset="0"/>
                        </a:rPr>
                        <a:t>Deposit $1000/ $300 non-refundable</a:t>
                      </a:r>
                    </a:p>
                  </a:txBody>
                  <a:tcPr marL="6536" marR="6536" marT="6536" marB="39212"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35111844"/>
                  </a:ext>
                </a:extLst>
              </a:tr>
            </a:tbl>
          </a:graphicData>
        </a:graphic>
      </p:graphicFrame>
    </p:spTree>
    <p:extLst>
      <p:ext uri="{BB962C8B-B14F-4D97-AF65-F5344CB8AC3E}">
        <p14:creationId xmlns:p14="http://schemas.microsoft.com/office/powerpoint/2010/main" val="1450097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88B2C49-ECC1-716E-043C-964B2D54DA0A}"/>
              </a:ext>
            </a:extLst>
          </p:cNvPr>
          <p:cNvSpPr>
            <a:spLocks noGrp="1"/>
          </p:cNvSpPr>
          <p:nvPr>
            <p:ph type="title"/>
          </p:nvPr>
        </p:nvSpPr>
        <p:spPr>
          <a:xfrm>
            <a:off x="492370" y="516835"/>
            <a:ext cx="3084844" cy="5772840"/>
          </a:xfrm>
        </p:spPr>
        <p:txBody>
          <a:bodyPr anchor="ctr">
            <a:normAutofit/>
          </a:bodyPr>
          <a:lstStyle/>
          <a:p>
            <a:r>
              <a:rPr lang="en-US" sz="3600" dirty="0">
                <a:solidFill>
                  <a:srgbClr val="FFFFFF"/>
                </a:solidFill>
              </a:rPr>
              <a:t>Pool</a:t>
            </a:r>
          </a:p>
        </p:txBody>
      </p:sp>
      <p:sp>
        <p:nvSpPr>
          <p:cNvPr id="17" name="Rectangle 16">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3" name="Content Placeholder 2">
            <a:extLst>
              <a:ext uri="{FF2B5EF4-FFF2-40B4-BE49-F238E27FC236}">
                <a16:creationId xmlns:a16="http://schemas.microsoft.com/office/drawing/2014/main" id="{254BB6DA-62B5-348B-D44D-EAC546629C32}"/>
              </a:ext>
            </a:extLst>
          </p:cNvPr>
          <p:cNvGraphicFramePr>
            <a:graphicFrameLocks noGrp="1"/>
          </p:cNvGraphicFramePr>
          <p:nvPr>
            <p:ph idx="1"/>
            <p:extLst>
              <p:ext uri="{D42A27DB-BD31-4B8C-83A1-F6EECF244321}">
                <p14:modId xmlns:p14="http://schemas.microsoft.com/office/powerpoint/2010/main" val="1195821269"/>
              </p:ext>
            </p:extLst>
          </p:nvPr>
        </p:nvGraphicFramePr>
        <p:xfrm>
          <a:off x="4537492" y="247650"/>
          <a:ext cx="7162136" cy="6042050"/>
        </p:xfrm>
        <a:graphic>
          <a:graphicData uri="http://schemas.openxmlformats.org/drawingml/2006/table">
            <a:tbl>
              <a:tblPr/>
              <a:tblGrid>
                <a:gridCol w="4291100">
                  <a:extLst>
                    <a:ext uri="{9D8B030D-6E8A-4147-A177-3AD203B41FA5}">
                      <a16:colId xmlns:a16="http://schemas.microsoft.com/office/drawing/2014/main" val="2968709489"/>
                    </a:ext>
                  </a:extLst>
                </a:gridCol>
                <a:gridCol w="1264457">
                  <a:extLst>
                    <a:ext uri="{9D8B030D-6E8A-4147-A177-3AD203B41FA5}">
                      <a16:colId xmlns:a16="http://schemas.microsoft.com/office/drawing/2014/main" val="1008464491"/>
                    </a:ext>
                  </a:extLst>
                </a:gridCol>
                <a:gridCol w="1606579">
                  <a:extLst>
                    <a:ext uri="{9D8B030D-6E8A-4147-A177-3AD203B41FA5}">
                      <a16:colId xmlns:a16="http://schemas.microsoft.com/office/drawing/2014/main" val="3135205479"/>
                    </a:ext>
                  </a:extLst>
                </a:gridCol>
              </a:tblGrid>
              <a:tr h="347047">
                <a:tc gridSpan="3">
                  <a:txBody>
                    <a:bodyPr/>
                    <a:lstStyle/>
                    <a:p>
                      <a:pPr algn="ctr" fontAlgn="b">
                        <a:spcBef>
                          <a:spcPts val="0"/>
                        </a:spcBef>
                        <a:spcAft>
                          <a:spcPts val="0"/>
                        </a:spcAft>
                      </a:pPr>
                      <a:r>
                        <a:rPr lang="en-US" sz="1400" b="1" i="0" u="none" strike="noStrike">
                          <a:solidFill>
                            <a:srgbClr val="000000"/>
                          </a:solidFill>
                          <a:effectLst/>
                          <a:latin typeface="Calibri" panose="020F0502020204030204" pitchFamily="34" charset="0"/>
                        </a:rPr>
                        <a:t>Current Fees</a:t>
                      </a:r>
                      <a:endParaRPr lang="en-US" sz="1600" b="0" i="0" u="none" strike="noStrike">
                        <a:effectLst/>
                        <a:latin typeface="Arial" panose="020B0604020202020204" pitchFamily="34" charset="0"/>
                      </a:endParaRPr>
                    </a:p>
                  </a:txBody>
                  <a:tcPr marL="79801" marR="79801" marT="39901" marB="3990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65926773"/>
                  </a:ext>
                </a:extLst>
              </a:tr>
              <a:tr h="197704">
                <a:tc>
                  <a:txBody>
                    <a:bodyPr/>
                    <a:lstStyle/>
                    <a:p>
                      <a:pPr algn="ctr" fontAlgn="b">
                        <a:spcBef>
                          <a:spcPts val="0"/>
                        </a:spcBef>
                        <a:spcAft>
                          <a:spcPts val="0"/>
                        </a:spcAft>
                      </a:pPr>
                      <a:r>
                        <a:rPr lang="en-US" sz="1000" b="1" i="0" u="none" strike="noStrike">
                          <a:solidFill>
                            <a:srgbClr val="000000"/>
                          </a:solidFill>
                          <a:effectLst/>
                          <a:latin typeface="Calibri" panose="020F0502020204030204" pitchFamily="34" charset="0"/>
                        </a:rPr>
                        <a:t>SWIMMING POOL</a:t>
                      </a:r>
                      <a:endParaRPr lang="en-US" sz="1600" b="0" i="0" u="none" strike="noStrike">
                        <a:effectLst/>
                        <a:latin typeface="Arial" panose="020B0604020202020204" pitchFamily="34" charset="0"/>
                      </a:endParaRPr>
                    </a:p>
                  </a:txBody>
                  <a:tcPr marL="6650" marR="6650" marT="66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algn="ctr" fontAlgn="b">
                        <a:spcBef>
                          <a:spcPts val="0"/>
                        </a:spcBef>
                        <a:spcAft>
                          <a:spcPts val="0"/>
                        </a:spcAft>
                      </a:pPr>
                      <a:r>
                        <a:rPr lang="en-US" sz="1000" b="1" i="0" u="none" strike="noStrike">
                          <a:solidFill>
                            <a:srgbClr val="000000"/>
                          </a:solidFill>
                          <a:effectLst/>
                          <a:latin typeface="Calibri" panose="020F0502020204030204" pitchFamily="34" charset="0"/>
                        </a:rPr>
                        <a:t>Resident</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b">
                        <a:spcBef>
                          <a:spcPts val="0"/>
                        </a:spcBef>
                        <a:spcAft>
                          <a:spcPts val="0"/>
                        </a:spcAft>
                      </a:pPr>
                      <a:r>
                        <a:rPr lang="en-US" sz="1000" b="1" i="0" u="none" strike="noStrike">
                          <a:solidFill>
                            <a:srgbClr val="000000"/>
                          </a:solidFill>
                          <a:effectLst/>
                          <a:latin typeface="Calibri" panose="020F0502020204030204" pitchFamily="34" charset="0"/>
                        </a:rPr>
                        <a:t>Non Resident</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129006242"/>
                  </a:ext>
                </a:extLst>
              </a:tr>
              <a:tr h="197704">
                <a:tc>
                  <a:txBody>
                    <a:bodyPr/>
                    <a:lstStyle/>
                    <a:p>
                      <a:pPr algn="l" fontAlgn="b">
                        <a:spcBef>
                          <a:spcPts val="0"/>
                        </a:spcBef>
                        <a:spcAft>
                          <a:spcPts val="0"/>
                        </a:spcAft>
                      </a:pPr>
                      <a:r>
                        <a:rPr lang="en-US" sz="1000" b="0" i="0" u="none" strike="noStrike">
                          <a:solidFill>
                            <a:srgbClr val="000000"/>
                          </a:solidFill>
                          <a:effectLst/>
                          <a:latin typeface="Calibri" panose="020F0502020204030204" pitchFamily="34" charset="0"/>
                        </a:rPr>
                        <a:t>Daily Admissions</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1000" b="0" i="0" u="none" strike="noStrike">
                          <a:solidFill>
                            <a:srgbClr val="000000"/>
                          </a:solidFill>
                          <a:effectLst/>
                          <a:latin typeface="Calibri" panose="020F0502020204030204" pitchFamily="34" charset="0"/>
                        </a:rPr>
                        <a:t>$3</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1000" b="0" i="0" u="none" strike="noStrike">
                          <a:solidFill>
                            <a:srgbClr val="000000"/>
                          </a:solidFill>
                          <a:effectLst/>
                          <a:latin typeface="Calibri" panose="020F0502020204030204" pitchFamily="34" charset="0"/>
                        </a:rPr>
                        <a:t>$5</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0195835"/>
                  </a:ext>
                </a:extLst>
              </a:tr>
              <a:tr h="197704">
                <a:tc>
                  <a:txBody>
                    <a:bodyPr/>
                    <a:lstStyle/>
                    <a:p>
                      <a:pPr algn="l" fontAlgn="b">
                        <a:spcBef>
                          <a:spcPts val="0"/>
                        </a:spcBef>
                        <a:spcAft>
                          <a:spcPts val="0"/>
                        </a:spcAft>
                      </a:pPr>
                      <a:r>
                        <a:rPr lang="en-US" sz="1000" b="0" i="0" u="none" strike="noStrike">
                          <a:solidFill>
                            <a:srgbClr val="000000"/>
                          </a:solidFill>
                          <a:effectLst/>
                          <a:latin typeface="Calibri" panose="020F0502020204030204" pitchFamily="34" charset="0"/>
                        </a:rPr>
                        <a:t>Punch Card - 20 visits</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1000" b="0" i="0" u="none" strike="noStrike">
                          <a:solidFill>
                            <a:srgbClr val="000000"/>
                          </a:solidFill>
                          <a:effectLst/>
                          <a:latin typeface="Calibri" panose="020F0502020204030204" pitchFamily="34" charset="0"/>
                        </a:rPr>
                        <a:t>$50</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1000" b="0" i="0" u="none" strike="noStrike">
                          <a:solidFill>
                            <a:srgbClr val="000000"/>
                          </a:solidFill>
                          <a:effectLst/>
                          <a:latin typeface="Calibri" panose="020F0502020204030204" pitchFamily="34" charset="0"/>
                        </a:rPr>
                        <a:t>$70</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0167556"/>
                  </a:ext>
                </a:extLst>
              </a:tr>
              <a:tr h="197704">
                <a:tc>
                  <a:txBody>
                    <a:bodyPr/>
                    <a:lstStyle/>
                    <a:p>
                      <a:pPr algn="l" fontAlgn="b">
                        <a:spcBef>
                          <a:spcPts val="0"/>
                        </a:spcBef>
                        <a:spcAft>
                          <a:spcPts val="0"/>
                        </a:spcAft>
                      </a:pPr>
                      <a:r>
                        <a:rPr lang="en-US" sz="1000" b="0" i="0" u="none" strike="noStrike">
                          <a:solidFill>
                            <a:srgbClr val="000000"/>
                          </a:solidFill>
                          <a:effectLst/>
                          <a:latin typeface="Calibri" panose="020F0502020204030204" pitchFamily="34" charset="0"/>
                        </a:rPr>
                        <a:t>Season Pass - Individual</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1000" b="0" i="0" u="none" strike="noStrike">
                          <a:solidFill>
                            <a:srgbClr val="000000"/>
                          </a:solidFill>
                          <a:effectLst/>
                          <a:latin typeface="Calibri" panose="020F0502020204030204" pitchFamily="34" charset="0"/>
                        </a:rPr>
                        <a:t>$65</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1000" b="0" i="0" u="none" strike="noStrike">
                          <a:solidFill>
                            <a:srgbClr val="000000"/>
                          </a:solidFill>
                          <a:effectLst/>
                          <a:latin typeface="Calibri" panose="020F0502020204030204" pitchFamily="34" charset="0"/>
                        </a:rPr>
                        <a:t>$90</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9335524"/>
                  </a:ext>
                </a:extLst>
              </a:tr>
              <a:tr h="197704">
                <a:tc>
                  <a:txBody>
                    <a:bodyPr/>
                    <a:lstStyle/>
                    <a:p>
                      <a:pPr algn="l" fontAlgn="b">
                        <a:spcBef>
                          <a:spcPts val="0"/>
                        </a:spcBef>
                        <a:spcAft>
                          <a:spcPts val="0"/>
                        </a:spcAft>
                      </a:pPr>
                      <a:r>
                        <a:rPr lang="en-US" sz="1000" b="0" i="0" u="none" strike="noStrike">
                          <a:solidFill>
                            <a:srgbClr val="000000"/>
                          </a:solidFill>
                          <a:effectLst/>
                          <a:latin typeface="Calibri" panose="020F0502020204030204" pitchFamily="34" charset="0"/>
                        </a:rPr>
                        <a:t>Season Pass - 2 Indivduals</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1000" b="0" i="0" u="none" strike="noStrike">
                          <a:solidFill>
                            <a:srgbClr val="000000"/>
                          </a:solidFill>
                          <a:effectLst/>
                          <a:latin typeface="Calibri" panose="020F0502020204030204" pitchFamily="34" charset="0"/>
                        </a:rPr>
                        <a:t>$115</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1000" b="0" i="0" u="none" strike="noStrike">
                          <a:solidFill>
                            <a:srgbClr val="000000"/>
                          </a:solidFill>
                          <a:effectLst/>
                          <a:latin typeface="Calibri" panose="020F0502020204030204" pitchFamily="34" charset="0"/>
                        </a:rPr>
                        <a:t>$165</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8635743"/>
                  </a:ext>
                </a:extLst>
              </a:tr>
              <a:tr h="197704">
                <a:tc>
                  <a:txBody>
                    <a:bodyPr/>
                    <a:lstStyle/>
                    <a:p>
                      <a:pPr algn="l" fontAlgn="b">
                        <a:spcBef>
                          <a:spcPts val="0"/>
                        </a:spcBef>
                        <a:spcAft>
                          <a:spcPts val="0"/>
                        </a:spcAft>
                      </a:pPr>
                      <a:r>
                        <a:rPr lang="en-US" sz="1000" b="0" i="0" u="none" strike="noStrike">
                          <a:solidFill>
                            <a:srgbClr val="000000"/>
                          </a:solidFill>
                          <a:effectLst/>
                          <a:latin typeface="Calibri" panose="020F0502020204030204" pitchFamily="34" charset="0"/>
                        </a:rPr>
                        <a:t>Season Pass Family - additional per Individual</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1000" b="0" i="0" u="none" strike="noStrike">
                          <a:solidFill>
                            <a:srgbClr val="000000"/>
                          </a:solidFill>
                          <a:effectLst/>
                          <a:latin typeface="Calibri" panose="020F0502020204030204" pitchFamily="34" charset="0"/>
                        </a:rPr>
                        <a:t>$20</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1000" b="0" i="0" u="none" strike="noStrike">
                          <a:solidFill>
                            <a:srgbClr val="000000"/>
                          </a:solidFill>
                          <a:effectLst/>
                          <a:latin typeface="Calibri" panose="020F0502020204030204" pitchFamily="34" charset="0"/>
                        </a:rPr>
                        <a:t>$25</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6185695"/>
                  </a:ext>
                </a:extLst>
              </a:tr>
              <a:tr h="197704">
                <a:tc>
                  <a:txBody>
                    <a:bodyPr/>
                    <a:lstStyle/>
                    <a:p>
                      <a:pPr algn="l" fontAlgn="b">
                        <a:spcBef>
                          <a:spcPts val="0"/>
                        </a:spcBef>
                        <a:spcAft>
                          <a:spcPts val="0"/>
                        </a:spcAft>
                      </a:pPr>
                      <a:r>
                        <a:rPr lang="en-US" sz="1000" b="0" i="0" u="none" strike="noStrike">
                          <a:solidFill>
                            <a:srgbClr val="000000"/>
                          </a:solidFill>
                          <a:effectLst/>
                          <a:latin typeface="Calibri" panose="020F0502020204030204" pitchFamily="34" charset="0"/>
                        </a:rPr>
                        <a:t>Pool Party - up to 20</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1000" b="0" i="0" u="none" strike="noStrike">
                          <a:solidFill>
                            <a:srgbClr val="000000"/>
                          </a:solidFill>
                          <a:effectLst/>
                          <a:latin typeface="Calibri" panose="020F0502020204030204" pitchFamily="34" charset="0"/>
                        </a:rPr>
                        <a:t>$53</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1000" b="0" i="0" u="none" strike="noStrike">
                          <a:solidFill>
                            <a:srgbClr val="000000"/>
                          </a:solidFill>
                          <a:effectLst/>
                          <a:latin typeface="Calibri" panose="020F0502020204030204" pitchFamily="34" charset="0"/>
                        </a:rPr>
                        <a:t>$75</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0071675"/>
                  </a:ext>
                </a:extLst>
              </a:tr>
              <a:tr h="197704">
                <a:tc>
                  <a:txBody>
                    <a:bodyPr/>
                    <a:lstStyle/>
                    <a:p>
                      <a:pPr algn="l" fontAlgn="b">
                        <a:spcBef>
                          <a:spcPts val="0"/>
                        </a:spcBef>
                        <a:spcAft>
                          <a:spcPts val="0"/>
                        </a:spcAft>
                      </a:pPr>
                      <a:r>
                        <a:rPr lang="en-US" sz="1000" b="0" i="0" u="none" strike="noStrike">
                          <a:solidFill>
                            <a:srgbClr val="000000"/>
                          </a:solidFill>
                          <a:effectLst/>
                          <a:latin typeface="Calibri" panose="020F0502020204030204" pitchFamily="34" charset="0"/>
                        </a:rPr>
                        <a:t>Pool Party - additional per individual</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1000" b="0" i="0" u="none" strike="noStrike">
                          <a:solidFill>
                            <a:srgbClr val="000000"/>
                          </a:solidFill>
                          <a:effectLst/>
                          <a:latin typeface="Calibri" panose="020F0502020204030204" pitchFamily="34" charset="0"/>
                        </a:rPr>
                        <a:t>$3</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1000" b="0" i="0" u="none" strike="noStrike">
                          <a:solidFill>
                            <a:srgbClr val="000000"/>
                          </a:solidFill>
                          <a:effectLst/>
                          <a:latin typeface="Calibri" panose="020F0502020204030204" pitchFamily="34" charset="0"/>
                        </a:rPr>
                        <a:t>$4</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4061192"/>
                  </a:ext>
                </a:extLst>
              </a:tr>
              <a:tr h="197704">
                <a:tc>
                  <a:txBody>
                    <a:bodyPr/>
                    <a:lstStyle/>
                    <a:p>
                      <a:pPr algn="l" fontAlgn="b">
                        <a:spcBef>
                          <a:spcPts val="0"/>
                        </a:spcBef>
                        <a:spcAft>
                          <a:spcPts val="0"/>
                        </a:spcAft>
                      </a:pPr>
                      <a:r>
                        <a:rPr lang="en-US" sz="1000" b="0" i="0" u="none" strike="noStrike">
                          <a:solidFill>
                            <a:srgbClr val="000000"/>
                          </a:solidFill>
                          <a:effectLst/>
                          <a:latin typeface="Calibri" panose="020F0502020204030204" pitchFamily="34" charset="0"/>
                        </a:rPr>
                        <a:t>Swim Lessons</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1000" b="0" i="0" u="none" strike="noStrike">
                          <a:solidFill>
                            <a:srgbClr val="000000"/>
                          </a:solidFill>
                          <a:effectLst/>
                          <a:latin typeface="Calibri" panose="020F0502020204030204" pitchFamily="34" charset="0"/>
                        </a:rPr>
                        <a:t>$35</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1000" b="0" i="0" u="none" strike="noStrike">
                          <a:solidFill>
                            <a:srgbClr val="000000"/>
                          </a:solidFill>
                          <a:effectLst/>
                          <a:latin typeface="Calibri" panose="020F0502020204030204" pitchFamily="34" charset="0"/>
                        </a:rPr>
                        <a:t>$35</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715243"/>
                  </a:ext>
                </a:extLst>
              </a:tr>
              <a:tr h="197704">
                <a:tc>
                  <a:txBody>
                    <a:bodyPr/>
                    <a:lstStyle/>
                    <a:p>
                      <a:pPr algn="l" fontAlgn="b">
                        <a:spcBef>
                          <a:spcPts val="0"/>
                        </a:spcBef>
                        <a:spcAft>
                          <a:spcPts val="0"/>
                        </a:spcAft>
                      </a:pPr>
                      <a:r>
                        <a:rPr lang="en-US" sz="1000" b="0" i="0" u="none" strike="noStrike">
                          <a:solidFill>
                            <a:srgbClr val="000000"/>
                          </a:solidFill>
                          <a:effectLst/>
                          <a:latin typeface="Calibri" panose="020F0502020204030204" pitchFamily="34" charset="0"/>
                        </a:rPr>
                        <a:t>Swim Team</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1000" b="0" i="0" u="none" strike="noStrike">
                          <a:solidFill>
                            <a:srgbClr val="000000"/>
                          </a:solidFill>
                          <a:effectLst/>
                          <a:latin typeface="Calibri" panose="020F0502020204030204" pitchFamily="34" charset="0"/>
                        </a:rPr>
                        <a:t>$90</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1000" b="0" i="0" u="none" strike="noStrike">
                          <a:solidFill>
                            <a:srgbClr val="000000"/>
                          </a:solidFill>
                          <a:effectLst/>
                          <a:latin typeface="Calibri" panose="020F0502020204030204" pitchFamily="34" charset="0"/>
                        </a:rPr>
                        <a:t>$90</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3775411"/>
                  </a:ext>
                </a:extLst>
              </a:tr>
              <a:tr h="348469">
                <a:tc>
                  <a:txBody>
                    <a:bodyPr/>
                    <a:lstStyle/>
                    <a:p>
                      <a:pPr algn="l" fontAlgn="b">
                        <a:spcBef>
                          <a:spcPts val="0"/>
                        </a:spcBef>
                        <a:spcAft>
                          <a:spcPts val="0"/>
                        </a:spcAft>
                      </a:pPr>
                      <a:endParaRPr lang="en-US" sz="1600" b="0" i="0" u="none" strike="noStrike">
                        <a:effectLst/>
                        <a:latin typeface="Arial" panose="020B0604020202020204" pitchFamily="34" charset="0"/>
                      </a:endParaRPr>
                    </a:p>
                  </a:txBody>
                  <a:tcPr marL="6650" marR="6650" marT="66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spcBef>
                          <a:spcPts val="0"/>
                        </a:spcBef>
                        <a:spcAft>
                          <a:spcPts val="0"/>
                        </a:spcAft>
                      </a:pPr>
                      <a:endParaRPr lang="en-US" sz="1600" b="0" i="0" u="none" strike="noStrike">
                        <a:effectLst/>
                        <a:latin typeface="Arial" panose="020B0604020202020204" pitchFamily="34" charset="0"/>
                      </a:endParaRPr>
                    </a:p>
                  </a:txBody>
                  <a:tcPr marL="6650" marR="6650" marT="66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spcBef>
                          <a:spcPts val="0"/>
                        </a:spcBef>
                        <a:spcAft>
                          <a:spcPts val="0"/>
                        </a:spcAft>
                      </a:pPr>
                      <a:endParaRPr lang="en-US" sz="1600" b="0" i="0" u="none" strike="noStrike">
                        <a:effectLst/>
                        <a:latin typeface="Arial" panose="020B0604020202020204" pitchFamily="34" charset="0"/>
                      </a:endParaRPr>
                    </a:p>
                  </a:txBody>
                  <a:tcPr marL="6650" marR="6650" marT="665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831495074"/>
                  </a:ext>
                </a:extLst>
              </a:tr>
              <a:tr h="348469">
                <a:tc>
                  <a:txBody>
                    <a:bodyPr/>
                    <a:lstStyle/>
                    <a:p>
                      <a:pPr algn="l" fontAlgn="b">
                        <a:spcBef>
                          <a:spcPts val="0"/>
                        </a:spcBef>
                        <a:spcAft>
                          <a:spcPts val="0"/>
                        </a:spcAft>
                      </a:pPr>
                      <a:endParaRPr lang="en-US" sz="1600" b="0" i="0" u="none" strike="noStrike">
                        <a:effectLst/>
                        <a:latin typeface="Arial" panose="020B0604020202020204" pitchFamily="34" charset="0"/>
                      </a:endParaRPr>
                    </a:p>
                  </a:txBody>
                  <a:tcPr marL="6650" marR="6650" marT="6650" marB="0" anchor="b">
                    <a:lnL>
                      <a:noFill/>
                    </a:lnL>
                    <a:lnR>
                      <a:noFill/>
                    </a:lnR>
                    <a:lnT>
                      <a:noFill/>
                    </a:lnT>
                    <a:lnB>
                      <a:noFill/>
                    </a:lnB>
                  </a:tcPr>
                </a:tc>
                <a:tc>
                  <a:txBody>
                    <a:bodyPr/>
                    <a:lstStyle/>
                    <a:p>
                      <a:pPr algn="l" fontAlgn="b">
                        <a:spcBef>
                          <a:spcPts val="0"/>
                        </a:spcBef>
                        <a:spcAft>
                          <a:spcPts val="0"/>
                        </a:spcAft>
                      </a:pPr>
                      <a:endParaRPr lang="en-US" sz="1600" b="0" i="0" u="none" strike="noStrike">
                        <a:effectLst/>
                        <a:latin typeface="Arial" panose="020B0604020202020204" pitchFamily="34" charset="0"/>
                      </a:endParaRPr>
                    </a:p>
                  </a:txBody>
                  <a:tcPr marL="6650" marR="6650" marT="6650" marB="0" anchor="b">
                    <a:lnL>
                      <a:noFill/>
                    </a:lnL>
                    <a:lnR>
                      <a:noFill/>
                    </a:lnR>
                    <a:lnT>
                      <a:noFill/>
                    </a:lnT>
                    <a:lnB>
                      <a:noFill/>
                    </a:lnB>
                  </a:tcPr>
                </a:tc>
                <a:tc>
                  <a:txBody>
                    <a:bodyPr/>
                    <a:lstStyle/>
                    <a:p>
                      <a:pPr algn="l" fontAlgn="b">
                        <a:spcBef>
                          <a:spcPts val="0"/>
                        </a:spcBef>
                        <a:spcAft>
                          <a:spcPts val="0"/>
                        </a:spcAft>
                      </a:pPr>
                      <a:endParaRPr lang="en-US" sz="1600" b="0" i="0" u="none" strike="noStrike">
                        <a:effectLst/>
                        <a:latin typeface="Arial" panose="020B0604020202020204" pitchFamily="34" charset="0"/>
                      </a:endParaRPr>
                    </a:p>
                  </a:txBody>
                  <a:tcPr marL="6650" marR="6650" marT="6650" marB="0" anchor="b">
                    <a:lnL>
                      <a:noFill/>
                    </a:lnL>
                    <a:lnR>
                      <a:noFill/>
                    </a:lnR>
                    <a:lnT>
                      <a:noFill/>
                    </a:lnT>
                    <a:lnB>
                      <a:noFill/>
                    </a:lnB>
                  </a:tcPr>
                </a:tc>
                <a:extLst>
                  <a:ext uri="{0D108BD9-81ED-4DB2-BD59-A6C34878D82A}">
                    <a16:rowId xmlns:a16="http://schemas.microsoft.com/office/drawing/2014/main" val="2345244755"/>
                  </a:ext>
                </a:extLst>
              </a:tr>
              <a:tr h="348469">
                <a:tc>
                  <a:txBody>
                    <a:bodyPr/>
                    <a:lstStyle/>
                    <a:p>
                      <a:pPr algn="l" fontAlgn="b">
                        <a:spcBef>
                          <a:spcPts val="0"/>
                        </a:spcBef>
                        <a:spcAft>
                          <a:spcPts val="0"/>
                        </a:spcAft>
                      </a:pPr>
                      <a:endParaRPr lang="en-US" sz="1600" b="0" i="0" u="none" strike="noStrike">
                        <a:effectLst/>
                        <a:latin typeface="Arial" panose="020B0604020202020204" pitchFamily="34" charset="0"/>
                      </a:endParaRPr>
                    </a:p>
                  </a:txBody>
                  <a:tcPr marL="6650" marR="6650" marT="6650" marB="0" anchor="b">
                    <a:lnL>
                      <a:noFill/>
                    </a:lnL>
                    <a:lnR>
                      <a:noFill/>
                    </a:lnR>
                    <a:lnT>
                      <a:noFill/>
                    </a:lnT>
                    <a:lnB>
                      <a:noFill/>
                    </a:lnB>
                  </a:tcPr>
                </a:tc>
                <a:tc>
                  <a:txBody>
                    <a:bodyPr/>
                    <a:lstStyle/>
                    <a:p>
                      <a:pPr algn="l" fontAlgn="b">
                        <a:spcBef>
                          <a:spcPts val="0"/>
                        </a:spcBef>
                        <a:spcAft>
                          <a:spcPts val="0"/>
                        </a:spcAft>
                      </a:pPr>
                      <a:endParaRPr lang="en-US" sz="1600" b="0" i="0" u="none" strike="noStrike">
                        <a:effectLst/>
                        <a:latin typeface="Arial" panose="020B0604020202020204" pitchFamily="34" charset="0"/>
                      </a:endParaRPr>
                    </a:p>
                  </a:txBody>
                  <a:tcPr marL="6650" marR="6650" marT="6650" marB="0" anchor="b">
                    <a:lnL>
                      <a:noFill/>
                    </a:lnL>
                    <a:lnR>
                      <a:noFill/>
                    </a:lnR>
                    <a:lnT>
                      <a:noFill/>
                    </a:lnT>
                    <a:lnB>
                      <a:noFill/>
                    </a:lnB>
                  </a:tcPr>
                </a:tc>
                <a:tc>
                  <a:txBody>
                    <a:bodyPr/>
                    <a:lstStyle/>
                    <a:p>
                      <a:pPr algn="l" fontAlgn="b">
                        <a:spcBef>
                          <a:spcPts val="0"/>
                        </a:spcBef>
                        <a:spcAft>
                          <a:spcPts val="0"/>
                        </a:spcAft>
                      </a:pPr>
                      <a:endParaRPr lang="en-US" sz="1600" b="0" i="0" u="none" strike="noStrike">
                        <a:effectLst/>
                        <a:latin typeface="Arial" panose="020B0604020202020204" pitchFamily="34" charset="0"/>
                      </a:endParaRPr>
                    </a:p>
                  </a:txBody>
                  <a:tcPr marL="6650" marR="6650" marT="6650" marB="0" anchor="b">
                    <a:lnL>
                      <a:noFill/>
                    </a:lnL>
                    <a:lnR>
                      <a:noFill/>
                    </a:lnR>
                    <a:lnT>
                      <a:noFill/>
                    </a:lnT>
                    <a:lnB>
                      <a:noFill/>
                    </a:lnB>
                  </a:tcPr>
                </a:tc>
                <a:extLst>
                  <a:ext uri="{0D108BD9-81ED-4DB2-BD59-A6C34878D82A}">
                    <a16:rowId xmlns:a16="http://schemas.microsoft.com/office/drawing/2014/main" val="3134621953"/>
                  </a:ext>
                </a:extLst>
              </a:tr>
              <a:tr h="348469">
                <a:tc>
                  <a:txBody>
                    <a:bodyPr/>
                    <a:lstStyle/>
                    <a:p>
                      <a:pPr algn="l" fontAlgn="b">
                        <a:spcBef>
                          <a:spcPts val="0"/>
                        </a:spcBef>
                        <a:spcAft>
                          <a:spcPts val="0"/>
                        </a:spcAft>
                      </a:pPr>
                      <a:endParaRPr lang="en-US" sz="1600" b="0" i="0" u="none" strike="noStrike">
                        <a:effectLst/>
                        <a:latin typeface="Arial" panose="020B0604020202020204" pitchFamily="34" charset="0"/>
                      </a:endParaRPr>
                    </a:p>
                  </a:txBody>
                  <a:tcPr marL="6650" marR="6650" marT="66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endParaRPr lang="en-US" sz="1600" b="0" i="0" u="none" strike="noStrike">
                        <a:effectLst/>
                        <a:latin typeface="Arial" panose="020B0604020202020204" pitchFamily="34" charset="0"/>
                      </a:endParaRPr>
                    </a:p>
                  </a:txBody>
                  <a:tcPr marL="6650" marR="6650" marT="66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endParaRPr lang="en-US" sz="1600" b="0" i="0" u="none" strike="noStrike">
                        <a:effectLst/>
                        <a:latin typeface="Arial" panose="020B0604020202020204" pitchFamily="34" charset="0"/>
                      </a:endParaRPr>
                    </a:p>
                  </a:txBody>
                  <a:tcPr marL="6650" marR="6650" marT="665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8884477"/>
                  </a:ext>
                </a:extLst>
              </a:tr>
              <a:tr h="347047">
                <a:tc gridSpan="3">
                  <a:txBody>
                    <a:bodyPr/>
                    <a:lstStyle/>
                    <a:p>
                      <a:pPr algn="ctr" fontAlgn="b">
                        <a:spcBef>
                          <a:spcPts val="0"/>
                        </a:spcBef>
                        <a:spcAft>
                          <a:spcPts val="0"/>
                        </a:spcAft>
                      </a:pPr>
                      <a:r>
                        <a:rPr lang="en-US" sz="1400" b="1" i="0" u="none" strike="noStrike">
                          <a:solidFill>
                            <a:srgbClr val="000000"/>
                          </a:solidFill>
                          <a:effectLst/>
                          <a:latin typeface="Calibri" panose="020F0502020204030204" pitchFamily="34" charset="0"/>
                        </a:rPr>
                        <a:t>Proposed Increase Fees</a:t>
                      </a:r>
                      <a:endParaRPr lang="en-US" sz="1600" b="0" i="0" u="none" strike="noStrike">
                        <a:effectLst/>
                        <a:latin typeface="Arial" panose="020B0604020202020204" pitchFamily="34" charset="0"/>
                      </a:endParaRPr>
                    </a:p>
                  </a:txBody>
                  <a:tcPr marL="79801" marR="79801" marT="39901" marB="3990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2829581"/>
                  </a:ext>
                </a:extLst>
              </a:tr>
              <a:tr h="197704">
                <a:tc>
                  <a:txBody>
                    <a:bodyPr/>
                    <a:lstStyle/>
                    <a:p>
                      <a:pPr algn="ctr" fontAlgn="b">
                        <a:spcBef>
                          <a:spcPts val="0"/>
                        </a:spcBef>
                        <a:spcAft>
                          <a:spcPts val="0"/>
                        </a:spcAft>
                      </a:pPr>
                      <a:r>
                        <a:rPr lang="en-US" sz="1000" b="1" i="0" u="none" strike="noStrike">
                          <a:solidFill>
                            <a:srgbClr val="000000"/>
                          </a:solidFill>
                          <a:effectLst/>
                          <a:latin typeface="Calibri" panose="020F0502020204030204" pitchFamily="34" charset="0"/>
                        </a:rPr>
                        <a:t>SWIMMING POOL</a:t>
                      </a:r>
                      <a:endParaRPr lang="en-US" sz="1600" b="0" i="0" u="none" strike="noStrike">
                        <a:effectLst/>
                        <a:latin typeface="Arial" panose="020B0604020202020204" pitchFamily="34" charset="0"/>
                      </a:endParaRPr>
                    </a:p>
                  </a:txBody>
                  <a:tcPr marL="6650" marR="6650" marT="665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4"/>
                    </a:solidFill>
                  </a:tcPr>
                </a:tc>
                <a:tc>
                  <a:txBody>
                    <a:bodyPr/>
                    <a:lstStyle/>
                    <a:p>
                      <a:pPr algn="ctr" fontAlgn="b">
                        <a:spcBef>
                          <a:spcPts val="0"/>
                        </a:spcBef>
                        <a:spcAft>
                          <a:spcPts val="0"/>
                        </a:spcAft>
                      </a:pPr>
                      <a:r>
                        <a:rPr lang="en-US" sz="1000" b="1" i="0" u="none" strike="noStrike">
                          <a:solidFill>
                            <a:srgbClr val="000000"/>
                          </a:solidFill>
                          <a:effectLst/>
                          <a:latin typeface="Calibri" panose="020F0502020204030204" pitchFamily="34" charset="0"/>
                        </a:rPr>
                        <a:t>Resident</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tc>
                  <a:txBody>
                    <a:bodyPr/>
                    <a:lstStyle/>
                    <a:p>
                      <a:pPr algn="ctr" fontAlgn="b">
                        <a:spcBef>
                          <a:spcPts val="0"/>
                        </a:spcBef>
                        <a:spcAft>
                          <a:spcPts val="0"/>
                        </a:spcAft>
                      </a:pPr>
                      <a:r>
                        <a:rPr lang="en-US" sz="1000" b="1" i="0" u="none" strike="noStrike">
                          <a:solidFill>
                            <a:srgbClr val="000000"/>
                          </a:solidFill>
                          <a:effectLst/>
                          <a:latin typeface="Calibri" panose="020F0502020204030204" pitchFamily="34" charset="0"/>
                        </a:rPr>
                        <a:t>Non Resident</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1101594158"/>
                  </a:ext>
                </a:extLst>
              </a:tr>
              <a:tr h="197704">
                <a:tc>
                  <a:txBody>
                    <a:bodyPr/>
                    <a:lstStyle/>
                    <a:p>
                      <a:pPr algn="l" fontAlgn="b">
                        <a:spcBef>
                          <a:spcPts val="0"/>
                        </a:spcBef>
                        <a:spcAft>
                          <a:spcPts val="0"/>
                        </a:spcAft>
                      </a:pPr>
                      <a:r>
                        <a:rPr lang="en-US" sz="1000" b="0" i="0" u="none" strike="noStrike">
                          <a:solidFill>
                            <a:srgbClr val="000000"/>
                          </a:solidFill>
                          <a:effectLst/>
                          <a:latin typeface="Calibri" panose="020F0502020204030204" pitchFamily="34" charset="0"/>
                        </a:rPr>
                        <a:t>Daily Admissions</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en-US" sz="1000" b="0" i="0" u="none" strike="noStrike">
                          <a:solidFill>
                            <a:srgbClr val="000000"/>
                          </a:solidFill>
                          <a:effectLst/>
                          <a:latin typeface="Calibri" panose="020F0502020204030204" pitchFamily="34" charset="0"/>
                        </a:rPr>
                        <a:t>$5.00 </a:t>
                      </a:r>
                      <a:endParaRPr lang="en-US" sz="1600" b="0" i="0" u="none" strike="noStrike">
                        <a:effectLst/>
                        <a:latin typeface="Arial" panose="020B0604020202020204" pitchFamily="34" charset="0"/>
                      </a:endParaRPr>
                    </a:p>
                  </a:txBody>
                  <a:tcPr marL="6650" marR="6650" marT="66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1000" b="0" i="0" u="none" strike="noStrike">
                          <a:solidFill>
                            <a:srgbClr val="000000"/>
                          </a:solidFill>
                          <a:effectLst/>
                          <a:latin typeface="Calibri" panose="020F0502020204030204" pitchFamily="34" charset="0"/>
                        </a:rPr>
                        <a:t>$10.00 </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7881294"/>
                  </a:ext>
                </a:extLst>
              </a:tr>
              <a:tr h="197704">
                <a:tc>
                  <a:txBody>
                    <a:bodyPr/>
                    <a:lstStyle/>
                    <a:p>
                      <a:pPr algn="l" fontAlgn="b">
                        <a:spcBef>
                          <a:spcPts val="0"/>
                        </a:spcBef>
                        <a:spcAft>
                          <a:spcPts val="0"/>
                        </a:spcAft>
                      </a:pPr>
                      <a:r>
                        <a:rPr lang="en-US" sz="1000" b="0" i="0" u="none" strike="noStrike">
                          <a:solidFill>
                            <a:srgbClr val="000000"/>
                          </a:solidFill>
                          <a:effectLst/>
                          <a:latin typeface="Calibri" panose="020F0502020204030204" pitchFamily="34" charset="0"/>
                        </a:rPr>
                        <a:t>Punch Card - 20 visits</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1000" b="0" i="0" u="none" strike="noStrike">
                          <a:solidFill>
                            <a:srgbClr val="000000"/>
                          </a:solidFill>
                          <a:effectLst/>
                          <a:latin typeface="Calibri" panose="020F0502020204030204" pitchFamily="34" charset="0"/>
                        </a:rPr>
                        <a:t>$60</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1000" b="0" i="0" u="none" strike="noStrike">
                          <a:solidFill>
                            <a:srgbClr val="000000"/>
                          </a:solidFill>
                          <a:effectLst/>
                          <a:latin typeface="Calibri" panose="020F0502020204030204" pitchFamily="34" charset="0"/>
                        </a:rPr>
                        <a:t>$120</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3843007"/>
                  </a:ext>
                </a:extLst>
              </a:tr>
              <a:tr h="197704">
                <a:tc>
                  <a:txBody>
                    <a:bodyPr/>
                    <a:lstStyle/>
                    <a:p>
                      <a:pPr algn="l" fontAlgn="b">
                        <a:spcBef>
                          <a:spcPts val="0"/>
                        </a:spcBef>
                        <a:spcAft>
                          <a:spcPts val="0"/>
                        </a:spcAft>
                      </a:pPr>
                      <a:r>
                        <a:rPr lang="en-US" sz="1000" b="0" i="0" u="none" strike="noStrike">
                          <a:solidFill>
                            <a:srgbClr val="000000"/>
                          </a:solidFill>
                          <a:effectLst/>
                          <a:latin typeface="Calibri" panose="020F0502020204030204" pitchFamily="34" charset="0"/>
                        </a:rPr>
                        <a:t>Season Pass - Individual</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1000" b="0" i="0" u="none" strike="noStrike">
                          <a:solidFill>
                            <a:srgbClr val="000000"/>
                          </a:solidFill>
                          <a:effectLst/>
                          <a:latin typeface="Calibri" panose="020F0502020204030204" pitchFamily="34" charset="0"/>
                        </a:rPr>
                        <a:t>$80</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1000" b="0" i="0" u="none" strike="noStrike">
                          <a:solidFill>
                            <a:srgbClr val="000000"/>
                          </a:solidFill>
                          <a:effectLst/>
                          <a:latin typeface="Calibri" panose="020F0502020204030204" pitchFamily="34" charset="0"/>
                        </a:rPr>
                        <a:t>$160</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2046912"/>
                  </a:ext>
                </a:extLst>
              </a:tr>
              <a:tr h="197704">
                <a:tc>
                  <a:txBody>
                    <a:bodyPr/>
                    <a:lstStyle/>
                    <a:p>
                      <a:pPr algn="l" fontAlgn="b">
                        <a:spcBef>
                          <a:spcPts val="0"/>
                        </a:spcBef>
                        <a:spcAft>
                          <a:spcPts val="0"/>
                        </a:spcAft>
                      </a:pPr>
                      <a:r>
                        <a:rPr lang="en-US" sz="1000" b="0" i="0" u="none" strike="noStrike">
                          <a:solidFill>
                            <a:srgbClr val="000000"/>
                          </a:solidFill>
                          <a:effectLst/>
                          <a:latin typeface="Calibri" panose="020F0502020204030204" pitchFamily="34" charset="0"/>
                        </a:rPr>
                        <a:t>Season Pass - 2 Indivduals</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1000" b="0" i="0" u="none" strike="noStrike">
                          <a:solidFill>
                            <a:srgbClr val="000000"/>
                          </a:solidFill>
                          <a:effectLst/>
                          <a:latin typeface="Calibri" panose="020F0502020204030204" pitchFamily="34" charset="0"/>
                        </a:rPr>
                        <a:t>$130</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1000" b="0" i="0" u="none" strike="noStrike">
                          <a:solidFill>
                            <a:srgbClr val="000000"/>
                          </a:solidFill>
                          <a:effectLst/>
                          <a:latin typeface="Calibri" panose="020F0502020204030204" pitchFamily="34" charset="0"/>
                        </a:rPr>
                        <a:t>$260</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7584895"/>
                  </a:ext>
                </a:extLst>
              </a:tr>
              <a:tr h="197704">
                <a:tc>
                  <a:txBody>
                    <a:bodyPr/>
                    <a:lstStyle/>
                    <a:p>
                      <a:pPr algn="l" fontAlgn="b">
                        <a:spcBef>
                          <a:spcPts val="0"/>
                        </a:spcBef>
                        <a:spcAft>
                          <a:spcPts val="0"/>
                        </a:spcAft>
                      </a:pPr>
                      <a:r>
                        <a:rPr lang="en-US" sz="1000" b="0" i="0" u="none" strike="noStrike">
                          <a:solidFill>
                            <a:srgbClr val="000000"/>
                          </a:solidFill>
                          <a:effectLst/>
                          <a:latin typeface="Calibri" panose="020F0502020204030204" pitchFamily="34" charset="0"/>
                        </a:rPr>
                        <a:t>Season Pass Family - additional per Individual</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1000" b="0" i="0" u="none" strike="noStrike">
                          <a:solidFill>
                            <a:srgbClr val="000000"/>
                          </a:solidFill>
                          <a:effectLst/>
                          <a:latin typeface="Calibri" panose="020F0502020204030204" pitchFamily="34" charset="0"/>
                        </a:rPr>
                        <a:t>$25</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1000" b="0" i="0" u="none" strike="noStrike">
                          <a:solidFill>
                            <a:srgbClr val="000000"/>
                          </a:solidFill>
                          <a:effectLst/>
                          <a:latin typeface="Calibri" panose="020F0502020204030204" pitchFamily="34" charset="0"/>
                        </a:rPr>
                        <a:t>$50</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02875"/>
                  </a:ext>
                </a:extLst>
              </a:tr>
              <a:tr h="197704">
                <a:tc>
                  <a:txBody>
                    <a:bodyPr/>
                    <a:lstStyle/>
                    <a:p>
                      <a:pPr algn="l" fontAlgn="b">
                        <a:spcBef>
                          <a:spcPts val="0"/>
                        </a:spcBef>
                        <a:spcAft>
                          <a:spcPts val="0"/>
                        </a:spcAft>
                      </a:pPr>
                      <a:r>
                        <a:rPr lang="en-US" sz="1000" b="0" i="0" u="none" strike="noStrike">
                          <a:solidFill>
                            <a:srgbClr val="000000"/>
                          </a:solidFill>
                          <a:effectLst/>
                          <a:latin typeface="Calibri" panose="020F0502020204030204" pitchFamily="34" charset="0"/>
                        </a:rPr>
                        <a:t>Pool Party - up to 20</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1000" b="0" i="0" u="none" strike="noStrike">
                          <a:solidFill>
                            <a:srgbClr val="000000"/>
                          </a:solidFill>
                          <a:effectLst/>
                          <a:latin typeface="Calibri" panose="020F0502020204030204" pitchFamily="34" charset="0"/>
                        </a:rPr>
                        <a:t>$70</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1000" b="0" i="0" u="none" strike="noStrike">
                          <a:solidFill>
                            <a:srgbClr val="000000"/>
                          </a:solidFill>
                          <a:effectLst/>
                          <a:latin typeface="Calibri" panose="020F0502020204030204" pitchFamily="34" charset="0"/>
                        </a:rPr>
                        <a:t>$140</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5458309"/>
                  </a:ext>
                </a:extLst>
              </a:tr>
              <a:tr h="197704">
                <a:tc>
                  <a:txBody>
                    <a:bodyPr/>
                    <a:lstStyle/>
                    <a:p>
                      <a:pPr algn="l" fontAlgn="b">
                        <a:spcBef>
                          <a:spcPts val="0"/>
                        </a:spcBef>
                        <a:spcAft>
                          <a:spcPts val="0"/>
                        </a:spcAft>
                      </a:pPr>
                      <a:r>
                        <a:rPr lang="en-US" sz="1000" b="0" i="0" u="none" strike="noStrike">
                          <a:solidFill>
                            <a:srgbClr val="000000"/>
                          </a:solidFill>
                          <a:effectLst/>
                          <a:latin typeface="Calibri" panose="020F0502020204030204" pitchFamily="34" charset="0"/>
                        </a:rPr>
                        <a:t>Pool Party - additional per individual</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1000" b="0" i="0" u="none" strike="noStrike">
                          <a:solidFill>
                            <a:srgbClr val="000000"/>
                          </a:solidFill>
                          <a:effectLst/>
                          <a:latin typeface="Calibri" panose="020F0502020204030204" pitchFamily="34" charset="0"/>
                        </a:rPr>
                        <a:t>$5.00 </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1000" b="0" i="0" u="none" strike="noStrike">
                          <a:solidFill>
                            <a:srgbClr val="000000"/>
                          </a:solidFill>
                          <a:effectLst/>
                          <a:latin typeface="Calibri" panose="020F0502020204030204" pitchFamily="34" charset="0"/>
                        </a:rPr>
                        <a:t>$5.00 </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9416236"/>
                  </a:ext>
                </a:extLst>
              </a:tr>
              <a:tr h="197704">
                <a:tc>
                  <a:txBody>
                    <a:bodyPr/>
                    <a:lstStyle/>
                    <a:p>
                      <a:pPr algn="l" fontAlgn="b">
                        <a:spcBef>
                          <a:spcPts val="0"/>
                        </a:spcBef>
                        <a:spcAft>
                          <a:spcPts val="0"/>
                        </a:spcAft>
                      </a:pPr>
                      <a:r>
                        <a:rPr lang="en-US" sz="1000" b="0" i="0" u="none" strike="noStrike">
                          <a:solidFill>
                            <a:srgbClr val="000000"/>
                          </a:solidFill>
                          <a:effectLst/>
                          <a:latin typeface="Calibri" panose="020F0502020204030204" pitchFamily="34" charset="0"/>
                        </a:rPr>
                        <a:t>Swim Lessons</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1000" b="0" i="0" u="none" strike="noStrike">
                          <a:solidFill>
                            <a:srgbClr val="000000"/>
                          </a:solidFill>
                          <a:effectLst/>
                          <a:latin typeface="Calibri" panose="020F0502020204030204" pitchFamily="34" charset="0"/>
                        </a:rPr>
                        <a:t>$40</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1000" b="0" i="0" u="none" strike="noStrike">
                          <a:solidFill>
                            <a:srgbClr val="000000"/>
                          </a:solidFill>
                          <a:effectLst/>
                          <a:latin typeface="Calibri" panose="020F0502020204030204" pitchFamily="34" charset="0"/>
                        </a:rPr>
                        <a:t>$40</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166025"/>
                  </a:ext>
                </a:extLst>
              </a:tr>
              <a:tr h="197704">
                <a:tc>
                  <a:txBody>
                    <a:bodyPr/>
                    <a:lstStyle/>
                    <a:p>
                      <a:pPr algn="l" fontAlgn="b">
                        <a:spcBef>
                          <a:spcPts val="0"/>
                        </a:spcBef>
                        <a:spcAft>
                          <a:spcPts val="0"/>
                        </a:spcAft>
                      </a:pPr>
                      <a:r>
                        <a:rPr lang="en-US" sz="1000" b="0" i="0" u="none" strike="noStrike">
                          <a:solidFill>
                            <a:srgbClr val="000000"/>
                          </a:solidFill>
                          <a:effectLst/>
                          <a:latin typeface="Calibri" panose="020F0502020204030204" pitchFamily="34" charset="0"/>
                        </a:rPr>
                        <a:t>Swim Team</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1000" b="0" i="0" u="none" strike="noStrike">
                          <a:solidFill>
                            <a:srgbClr val="000000"/>
                          </a:solidFill>
                          <a:effectLst/>
                          <a:latin typeface="Calibri" panose="020F0502020204030204" pitchFamily="34" charset="0"/>
                        </a:rPr>
                        <a:t>$100</a:t>
                      </a:r>
                      <a:endParaRPr lang="en-US" sz="1600" b="0" i="0" u="none" strike="noStrike">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spcBef>
                          <a:spcPts val="0"/>
                        </a:spcBef>
                        <a:spcAft>
                          <a:spcPts val="0"/>
                        </a:spcAft>
                      </a:pPr>
                      <a:r>
                        <a:rPr lang="en-US" sz="1000" b="0" i="0" u="none" strike="noStrike" dirty="0">
                          <a:solidFill>
                            <a:srgbClr val="000000"/>
                          </a:solidFill>
                          <a:effectLst/>
                          <a:latin typeface="Calibri" panose="020F0502020204030204" pitchFamily="34" charset="0"/>
                        </a:rPr>
                        <a:t>$100</a:t>
                      </a:r>
                      <a:endParaRPr lang="en-US" sz="1600" b="0" i="0" u="none" strike="noStrike" dirty="0">
                        <a:effectLst/>
                        <a:latin typeface="Arial" panose="020B0604020202020204" pitchFamily="34" charset="0"/>
                      </a:endParaRPr>
                    </a:p>
                  </a:txBody>
                  <a:tcPr marL="6650" marR="6650" marT="66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0816269"/>
                  </a:ext>
                </a:extLst>
              </a:tr>
            </a:tbl>
          </a:graphicData>
        </a:graphic>
      </p:graphicFrame>
    </p:spTree>
    <p:extLst>
      <p:ext uri="{BB962C8B-B14F-4D97-AF65-F5344CB8AC3E}">
        <p14:creationId xmlns:p14="http://schemas.microsoft.com/office/powerpoint/2010/main" val="743617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85E0B828-29BC-8D9E-29A6-3019B929AB0D}"/>
              </a:ext>
            </a:extLst>
          </p:cNvPr>
          <p:cNvGraphicFramePr>
            <a:graphicFrameLocks noGrp="1"/>
          </p:cNvGraphicFramePr>
          <p:nvPr>
            <p:extLst>
              <p:ext uri="{D42A27DB-BD31-4B8C-83A1-F6EECF244321}">
                <p14:modId xmlns:p14="http://schemas.microsoft.com/office/powerpoint/2010/main" val="2201710978"/>
              </p:ext>
            </p:extLst>
          </p:nvPr>
        </p:nvGraphicFramePr>
        <p:xfrm>
          <a:off x="311239" y="193183"/>
          <a:ext cx="5809573" cy="6077645"/>
        </p:xfrm>
        <a:graphic>
          <a:graphicData uri="http://schemas.openxmlformats.org/drawingml/2006/table">
            <a:tbl>
              <a:tblPr firstRow="1" bandRow="1">
                <a:tableStyleId>{5C22544A-7EE6-4342-B048-85BDC9FD1C3A}</a:tableStyleId>
              </a:tblPr>
              <a:tblGrid>
                <a:gridCol w="1377229">
                  <a:extLst>
                    <a:ext uri="{9D8B030D-6E8A-4147-A177-3AD203B41FA5}">
                      <a16:colId xmlns:a16="http://schemas.microsoft.com/office/drawing/2014/main" val="1930200044"/>
                    </a:ext>
                  </a:extLst>
                </a:gridCol>
                <a:gridCol w="940784">
                  <a:extLst>
                    <a:ext uri="{9D8B030D-6E8A-4147-A177-3AD203B41FA5}">
                      <a16:colId xmlns:a16="http://schemas.microsoft.com/office/drawing/2014/main" val="3067498044"/>
                    </a:ext>
                  </a:extLst>
                </a:gridCol>
                <a:gridCol w="1073239">
                  <a:extLst>
                    <a:ext uri="{9D8B030D-6E8A-4147-A177-3AD203B41FA5}">
                      <a16:colId xmlns:a16="http://schemas.microsoft.com/office/drawing/2014/main" val="3350432869"/>
                    </a:ext>
                  </a:extLst>
                </a:gridCol>
                <a:gridCol w="449468">
                  <a:extLst>
                    <a:ext uri="{9D8B030D-6E8A-4147-A177-3AD203B41FA5}">
                      <a16:colId xmlns:a16="http://schemas.microsoft.com/office/drawing/2014/main" val="1401356562"/>
                    </a:ext>
                  </a:extLst>
                </a:gridCol>
                <a:gridCol w="1153730">
                  <a:extLst>
                    <a:ext uri="{9D8B030D-6E8A-4147-A177-3AD203B41FA5}">
                      <a16:colId xmlns:a16="http://schemas.microsoft.com/office/drawing/2014/main" val="2081489633"/>
                    </a:ext>
                  </a:extLst>
                </a:gridCol>
                <a:gridCol w="815123">
                  <a:extLst>
                    <a:ext uri="{9D8B030D-6E8A-4147-A177-3AD203B41FA5}">
                      <a16:colId xmlns:a16="http://schemas.microsoft.com/office/drawing/2014/main" val="3339058271"/>
                    </a:ext>
                  </a:extLst>
                </a:gridCol>
              </a:tblGrid>
              <a:tr h="305410">
                <a:tc>
                  <a:txBody>
                    <a:bodyPr/>
                    <a:lstStyle/>
                    <a:p>
                      <a:endParaRPr lang="en-US" dirty="0">
                        <a:effectLst/>
                      </a:endParaRPr>
                    </a:p>
                  </a:txBody>
                  <a:tcPr marL="0" marR="0" marT="0" marB="0" anchor="ctr">
                    <a:lnL>
                      <a:noFill/>
                    </a:lnL>
                    <a:lnR>
                      <a:noFill/>
                    </a:lnR>
                    <a:lnT>
                      <a:noFill/>
                    </a:lnT>
                    <a:lnB>
                      <a:noFill/>
                    </a:lnB>
                  </a:tcPr>
                </a:tc>
                <a:tc>
                  <a:txBody>
                    <a:bodyPr/>
                    <a:lstStyle/>
                    <a:p>
                      <a:endParaRPr lang="en-US" dirty="0">
                        <a:effectLst/>
                      </a:endParaRPr>
                    </a:p>
                  </a:txBody>
                  <a:tcPr marL="0" marR="0" marT="0" marB="0" anchor="ctr">
                    <a:lnL>
                      <a:noFill/>
                    </a:lnL>
                    <a:lnR>
                      <a:noFill/>
                    </a:lnR>
                    <a:lnT>
                      <a:noFill/>
                    </a:lnT>
                    <a:lnB>
                      <a:noFill/>
                    </a:lnB>
                  </a:tcPr>
                </a:tc>
                <a:tc>
                  <a:txBody>
                    <a:bodyPr/>
                    <a:lstStyle/>
                    <a:p>
                      <a:endParaRPr lang="en-US" dirty="0">
                        <a:effectLst/>
                      </a:endParaRPr>
                    </a:p>
                  </a:txBody>
                  <a:tcPr marL="0" marR="0" marT="0" marB="0" anchor="ctr">
                    <a:lnL>
                      <a:noFill/>
                    </a:lnL>
                    <a:lnR>
                      <a:noFill/>
                    </a:lnR>
                    <a:lnT>
                      <a:noFill/>
                    </a:lnT>
                    <a:lnB>
                      <a:noFill/>
                    </a:lnB>
                  </a:tcPr>
                </a:tc>
                <a:tc>
                  <a:txBody>
                    <a:bodyPr/>
                    <a:lstStyle/>
                    <a:p>
                      <a:endParaRPr lang="en-US" dirty="0">
                        <a:effectLst/>
                      </a:endParaRPr>
                    </a:p>
                  </a:txBody>
                  <a:tcPr marL="0" marR="0" marT="0" marB="0" anchor="ctr">
                    <a:lnL>
                      <a:noFill/>
                    </a:lnL>
                    <a:lnR>
                      <a:noFill/>
                    </a:lnR>
                    <a:lnT>
                      <a:noFill/>
                    </a:lnT>
                    <a:lnB>
                      <a:noFill/>
                    </a:lnB>
                  </a:tcPr>
                </a:tc>
                <a:tc>
                  <a:txBody>
                    <a:bodyPr/>
                    <a:lstStyle/>
                    <a:p>
                      <a:endParaRPr lang="en-US" dirty="0">
                        <a:effectLst/>
                      </a:endParaRPr>
                    </a:p>
                  </a:txBody>
                  <a:tcPr marL="0" marR="0" marT="0" marB="0" anchor="ctr">
                    <a:lnL>
                      <a:noFill/>
                    </a:lnL>
                    <a:lnR>
                      <a:noFill/>
                    </a:lnR>
                    <a:lnT>
                      <a:noFill/>
                    </a:lnT>
                    <a:lnB>
                      <a:noFill/>
                    </a:lnB>
                  </a:tcPr>
                </a:tc>
                <a:tc>
                  <a:txBody>
                    <a:bodyPr/>
                    <a:lstStyle/>
                    <a:p>
                      <a:endParaRPr lang="en-US" dirty="0">
                        <a:effectLst/>
                      </a:endParaRPr>
                    </a:p>
                  </a:txBody>
                  <a:tcPr marL="0" marR="0" marT="0" marB="0" anchor="ctr">
                    <a:lnL>
                      <a:noFill/>
                    </a:lnL>
                    <a:lnR>
                      <a:noFill/>
                    </a:lnR>
                    <a:lnT>
                      <a:noFill/>
                    </a:lnT>
                    <a:lnB>
                      <a:noFill/>
                    </a:lnB>
                  </a:tcPr>
                </a:tc>
                <a:extLst>
                  <a:ext uri="{0D108BD9-81ED-4DB2-BD59-A6C34878D82A}">
                    <a16:rowId xmlns:a16="http://schemas.microsoft.com/office/drawing/2014/main" val="1654155619"/>
                  </a:ext>
                </a:extLst>
              </a:tr>
              <a:tr h="855147">
                <a:tc>
                  <a:txBody>
                    <a:bodyPr/>
                    <a:lstStyle/>
                    <a:p>
                      <a:r>
                        <a:rPr lang="en-US" sz="1100" dirty="0">
                          <a:effectLst/>
                        </a:rPr>
                        <a:t>GOLF COURSE</a:t>
                      </a:r>
                    </a:p>
                  </a:txBody>
                  <a:tcPr marL="0" marR="0" marT="0" marB="0" anchor="ctr">
                    <a:lnL>
                      <a:noFill/>
                    </a:lnL>
                    <a:lnR>
                      <a:noFill/>
                    </a:lnR>
                    <a:lnT>
                      <a:noFill/>
                    </a:lnT>
                    <a:lnB>
                      <a:noFill/>
                    </a:lnB>
                  </a:tcPr>
                </a:tc>
                <a:tc>
                  <a:txBody>
                    <a:bodyPr/>
                    <a:lstStyle/>
                    <a:p>
                      <a:r>
                        <a:rPr lang="en-US" sz="1100" dirty="0"/>
                        <a:t>9 Holes</a:t>
                      </a:r>
                    </a:p>
                  </a:txBody>
                  <a:tcPr marL="0" marR="0" marT="0" marB="0" anchor="ctr">
                    <a:lnL>
                      <a:noFill/>
                    </a:lnL>
                    <a:lnR>
                      <a:noFill/>
                    </a:lnR>
                    <a:lnT>
                      <a:noFill/>
                    </a:lnT>
                    <a:lnB>
                      <a:noFill/>
                    </a:lnB>
                  </a:tcPr>
                </a:tc>
                <a:tc>
                  <a:txBody>
                    <a:bodyPr/>
                    <a:lstStyle/>
                    <a:p>
                      <a:r>
                        <a:rPr lang="en-US" sz="1100" dirty="0">
                          <a:effectLst/>
                        </a:rPr>
                        <a:t>Proposed increase</a:t>
                      </a:r>
                    </a:p>
                  </a:txBody>
                  <a:tcPr marL="0" marR="0" marT="0" marB="0" anchor="ctr">
                    <a:lnL>
                      <a:noFill/>
                    </a:lnL>
                    <a:lnR>
                      <a:noFill/>
                    </a:lnR>
                    <a:lnT>
                      <a:noFill/>
                    </a:lnT>
                    <a:lnB>
                      <a:noFill/>
                    </a:lnB>
                  </a:tcPr>
                </a:tc>
                <a:tc>
                  <a:txBody>
                    <a:bodyPr/>
                    <a:lstStyle/>
                    <a:p>
                      <a:r>
                        <a:rPr lang="en-US" sz="1100" dirty="0">
                          <a:effectLst/>
                        </a:rPr>
                        <a:t>18 Holes</a:t>
                      </a:r>
                    </a:p>
                  </a:txBody>
                  <a:tcPr marL="0" marR="0" marT="0" marB="0" anchor="ctr">
                    <a:lnL>
                      <a:noFill/>
                    </a:lnL>
                    <a:lnR>
                      <a:noFill/>
                    </a:lnR>
                    <a:lnT>
                      <a:noFill/>
                    </a:lnT>
                    <a:lnB>
                      <a:noFill/>
                    </a:lnB>
                  </a:tcPr>
                </a:tc>
                <a:tc>
                  <a:txBody>
                    <a:bodyPr/>
                    <a:lstStyle/>
                    <a:p>
                      <a:r>
                        <a:rPr lang="en-US" sz="1100" dirty="0">
                          <a:effectLst/>
                        </a:rPr>
                        <a:t>Proposed Increase</a:t>
                      </a:r>
                    </a:p>
                  </a:txBody>
                  <a:tcPr marL="0" marR="0" marT="0" marB="0" anchor="ctr">
                    <a:lnL>
                      <a:noFill/>
                    </a:lnL>
                    <a:lnR>
                      <a:noFill/>
                    </a:lnR>
                    <a:lnT>
                      <a:noFill/>
                    </a:lnT>
                    <a:lnB>
                      <a:noFill/>
                    </a:lnB>
                  </a:tcPr>
                </a:tc>
                <a:tc>
                  <a:txBody>
                    <a:bodyPr/>
                    <a:lstStyle/>
                    <a:p>
                      <a:endParaRPr lang="en-US" sz="1100" dirty="0"/>
                    </a:p>
                  </a:txBody>
                  <a:tcPr marL="0" marR="0" marT="0" marB="0" anchor="ctr">
                    <a:lnL>
                      <a:noFill/>
                    </a:lnL>
                    <a:lnR>
                      <a:noFill/>
                    </a:lnR>
                    <a:lnT>
                      <a:noFill/>
                    </a:lnT>
                    <a:lnB>
                      <a:noFill/>
                    </a:lnB>
                  </a:tcPr>
                </a:tc>
                <a:extLst>
                  <a:ext uri="{0D108BD9-81ED-4DB2-BD59-A6C34878D82A}">
                    <a16:rowId xmlns:a16="http://schemas.microsoft.com/office/drawing/2014/main" val="2342640732"/>
                  </a:ext>
                </a:extLst>
              </a:tr>
              <a:tr h="213786">
                <a:tc>
                  <a:txBody>
                    <a:bodyPr/>
                    <a:lstStyle/>
                    <a:p>
                      <a:r>
                        <a:rPr lang="en-US" sz="1100" dirty="0">
                          <a:effectLst/>
                        </a:rPr>
                        <a:t>Weekday - Adult</a:t>
                      </a:r>
                    </a:p>
                  </a:txBody>
                  <a:tcPr marL="0" marR="0" marT="0" marB="0" anchor="ctr">
                    <a:lnL>
                      <a:noFill/>
                    </a:lnL>
                    <a:lnR>
                      <a:noFill/>
                    </a:lnR>
                    <a:lnT>
                      <a:noFill/>
                    </a:lnT>
                    <a:lnB>
                      <a:noFill/>
                    </a:lnB>
                  </a:tcPr>
                </a:tc>
                <a:tc>
                  <a:txBody>
                    <a:bodyPr/>
                    <a:lstStyle/>
                    <a:p>
                      <a:r>
                        <a:rPr lang="en-US" sz="1100" dirty="0">
                          <a:effectLst/>
                        </a:rPr>
                        <a:t>$14</a:t>
                      </a:r>
                    </a:p>
                  </a:txBody>
                  <a:tcPr marL="0" marR="0" marT="0" marB="0" anchor="ctr">
                    <a:lnL>
                      <a:noFill/>
                    </a:lnL>
                    <a:lnR>
                      <a:noFill/>
                    </a:lnR>
                    <a:lnT>
                      <a:noFill/>
                    </a:lnT>
                    <a:lnB>
                      <a:noFill/>
                    </a:lnB>
                  </a:tcPr>
                </a:tc>
                <a:tc>
                  <a:txBody>
                    <a:bodyPr/>
                    <a:lstStyle/>
                    <a:p>
                      <a:r>
                        <a:rPr lang="en-US" sz="1100" dirty="0">
                          <a:effectLst/>
                        </a:rPr>
                        <a:t>$15</a:t>
                      </a:r>
                    </a:p>
                  </a:txBody>
                  <a:tcPr marL="0" marR="0" marT="0" marB="0" anchor="ctr">
                    <a:lnL>
                      <a:noFill/>
                    </a:lnL>
                    <a:lnR>
                      <a:noFill/>
                    </a:lnR>
                    <a:lnT>
                      <a:noFill/>
                    </a:lnT>
                    <a:lnB>
                      <a:noFill/>
                    </a:lnB>
                  </a:tcPr>
                </a:tc>
                <a:tc>
                  <a:txBody>
                    <a:bodyPr/>
                    <a:lstStyle/>
                    <a:p>
                      <a:r>
                        <a:rPr lang="en-US" sz="1100" dirty="0"/>
                        <a:t>$23</a:t>
                      </a:r>
                    </a:p>
                  </a:txBody>
                  <a:tcPr marL="0" marR="0" marT="0" marB="0" anchor="ctr">
                    <a:lnL>
                      <a:noFill/>
                    </a:lnL>
                    <a:lnR>
                      <a:noFill/>
                    </a:lnR>
                    <a:lnT>
                      <a:noFill/>
                    </a:lnT>
                    <a:lnB>
                      <a:noFill/>
                    </a:lnB>
                  </a:tcPr>
                </a:tc>
                <a:tc>
                  <a:txBody>
                    <a:bodyPr/>
                    <a:lstStyle/>
                    <a:p>
                      <a:r>
                        <a:rPr lang="en-US" sz="1100" dirty="0">
                          <a:effectLst/>
                        </a:rPr>
                        <a:t>$25</a:t>
                      </a:r>
                    </a:p>
                  </a:txBody>
                  <a:tcPr marL="0" marR="0" marT="0" marB="0" anchor="ctr">
                    <a:lnL>
                      <a:noFill/>
                    </a:lnL>
                    <a:lnR>
                      <a:noFill/>
                    </a:lnR>
                    <a:lnT>
                      <a:noFill/>
                    </a:lnT>
                    <a:lnB>
                      <a:noFill/>
                    </a:lnB>
                  </a:tcPr>
                </a:tc>
                <a:tc>
                  <a:txBody>
                    <a:bodyPr/>
                    <a:lstStyle/>
                    <a:p>
                      <a:endParaRPr lang="en-US" sz="1100" dirty="0"/>
                    </a:p>
                  </a:txBody>
                  <a:tcPr marL="0" marR="0" marT="0" marB="0" anchor="ctr">
                    <a:lnL>
                      <a:noFill/>
                    </a:lnL>
                    <a:lnR>
                      <a:noFill/>
                    </a:lnR>
                    <a:lnT>
                      <a:noFill/>
                    </a:lnT>
                    <a:lnB>
                      <a:noFill/>
                    </a:lnB>
                  </a:tcPr>
                </a:tc>
                <a:extLst>
                  <a:ext uri="{0D108BD9-81ED-4DB2-BD59-A6C34878D82A}">
                    <a16:rowId xmlns:a16="http://schemas.microsoft.com/office/drawing/2014/main" val="2777967786"/>
                  </a:ext>
                </a:extLst>
              </a:tr>
              <a:tr h="213786">
                <a:tc>
                  <a:txBody>
                    <a:bodyPr/>
                    <a:lstStyle/>
                    <a:p>
                      <a:r>
                        <a:rPr lang="en-US" sz="1100" dirty="0">
                          <a:effectLst/>
                        </a:rPr>
                        <a:t>Weekday - Junior</a:t>
                      </a:r>
                    </a:p>
                  </a:txBody>
                  <a:tcPr marL="0" marR="0" marT="0" marB="0" anchor="ctr">
                    <a:lnL>
                      <a:noFill/>
                    </a:lnL>
                    <a:lnR>
                      <a:noFill/>
                    </a:lnR>
                    <a:lnT>
                      <a:noFill/>
                    </a:lnT>
                    <a:lnB>
                      <a:noFill/>
                    </a:lnB>
                  </a:tcPr>
                </a:tc>
                <a:tc>
                  <a:txBody>
                    <a:bodyPr/>
                    <a:lstStyle/>
                    <a:p>
                      <a:r>
                        <a:rPr lang="en-US" sz="1100" dirty="0">
                          <a:effectLst/>
                        </a:rPr>
                        <a:t>$5</a:t>
                      </a:r>
                    </a:p>
                  </a:txBody>
                  <a:tcPr marL="0" marR="0" marT="0" marB="0" anchor="ctr">
                    <a:lnL>
                      <a:noFill/>
                    </a:lnL>
                    <a:lnR>
                      <a:noFill/>
                    </a:lnR>
                    <a:lnT>
                      <a:noFill/>
                    </a:lnT>
                    <a:lnB>
                      <a:noFill/>
                    </a:lnB>
                  </a:tcPr>
                </a:tc>
                <a:tc>
                  <a:txBody>
                    <a:bodyPr/>
                    <a:lstStyle/>
                    <a:p>
                      <a:r>
                        <a:rPr lang="en-US" sz="1100" dirty="0">
                          <a:effectLst/>
                        </a:rPr>
                        <a:t>$8</a:t>
                      </a:r>
                    </a:p>
                  </a:txBody>
                  <a:tcPr marL="0" marR="0" marT="0" marB="0" anchor="ctr">
                    <a:lnL>
                      <a:noFill/>
                    </a:lnL>
                    <a:lnR>
                      <a:noFill/>
                    </a:lnR>
                    <a:lnT>
                      <a:noFill/>
                    </a:lnT>
                    <a:lnB>
                      <a:noFill/>
                    </a:lnB>
                  </a:tcPr>
                </a:tc>
                <a:tc>
                  <a:txBody>
                    <a:bodyPr/>
                    <a:lstStyle/>
                    <a:p>
                      <a:r>
                        <a:rPr lang="en-US" sz="1100" dirty="0">
                          <a:effectLst/>
                        </a:rPr>
                        <a:t>$10</a:t>
                      </a:r>
                    </a:p>
                  </a:txBody>
                  <a:tcPr marL="0" marR="0" marT="0" marB="0" anchor="ctr">
                    <a:lnL>
                      <a:noFill/>
                    </a:lnL>
                    <a:lnR>
                      <a:noFill/>
                    </a:lnR>
                    <a:lnT>
                      <a:noFill/>
                    </a:lnT>
                    <a:lnB>
                      <a:noFill/>
                    </a:lnB>
                  </a:tcPr>
                </a:tc>
                <a:tc>
                  <a:txBody>
                    <a:bodyPr/>
                    <a:lstStyle/>
                    <a:p>
                      <a:r>
                        <a:rPr lang="en-US" sz="1100" dirty="0">
                          <a:effectLst/>
                        </a:rPr>
                        <a:t>$11</a:t>
                      </a:r>
                    </a:p>
                  </a:txBody>
                  <a:tcPr marL="0" marR="0" marT="0" marB="0" anchor="ctr">
                    <a:lnL>
                      <a:noFill/>
                    </a:lnL>
                    <a:lnR>
                      <a:noFill/>
                    </a:lnR>
                    <a:lnT>
                      <a:noFill/>
                    </a:lnT>
                    <a:lnB>
                      <a:noFill/>
                    </a:lnB>
                  </a:tcPr>
                </a:tc>
                <a:tc>
                  <a:txBody>
                    <a:bodyPr/>
                    <a:lstStyle/>
                    <a:p>
                      <a:endParaRPr lang="en-US" sz="1100" dirty="0"/>
                    </a:p>
                  </a:txBody>
                  <a:tcPr marL="0" marR="0" marT="0" marB="0" anchor="ctr">
                    <a:lnL>
                      <a:noFill/>
                    </a:lnL>
                    <a:lnR>
                      <a:noFill/>
                    </a:lnR>
                    <a:lnT>
                      <a:noFill/>
                    </a:lnT>
                    <a:lnB>
                      <a:noFill/>
                    </a:lnB>
                  </a:tcPr>
                </a:tc>
                <a:extLst>
                  <a:ext uri="{0D108BD9-81ED-4DB2-BD59-A6C34878D82A}">
                    <a16:rowId xmlns:a16="http://schemas.microsoft.com/office/drawing/2014/main" val="2273024005"/>
                  </a:ext>
                </a:extLst>
              </a:tr>
              <a:tr h="213786">
                <a:tc>
                  <a:txBody>
                    <a:bodyPr/>
                    <a:lstStyle/>
                    <a:p>
                      <a:r>
                        <a:rPr lang="en-US" sz="1100" dirty="0">
                          <a:effectLst/>
                        </a:rPr>
                        <a:t>Weekend - Adult</a:t>
                      </a:r>
                    </a:p>
                  </a:txBody>
                  <a:tcPr marL="0" marR="0" marT="0" marB="0" anchor="ctr">
                    <a:lnL>
                      <a:noFill/>
                    </a:lnL>
                    <a:lnR>
                      <a:noFill/>
                    </a:lnR>
                    <a:lnT>
                      <a:noFill/>
                    </a:lnT>
                    <a:lnB>
                      <a:noFill/>
                    </a:lnB>
                  </a:tcPr>
                </a:tc>
                <a:tc>
                  <a:txBody>
                    <a:bodyPr/>
                    <a:lstStyle/>
                    <a:p>
                      <a:r>
                        <a:rPr lang="en-US" sz="1100" dirty="0">
                          <a:effectLst/>
                        </a:rPr>
                        <a:t>$19</a:t>
                      </a:r>
                    </a:p>
                  </a:txBody>
                  <a:tcPr marL="0" marR="0" marT="0" marB="0" anchor="ctr">
                    <a:lnL>
                      <a:noFill/>
                    </a:lnL>
                    <a:lnR>
                      <a:noFill/>
                    </a:lnR>
                    <a:lnT>
                      <a:noFill/>
                    </a:lnT>
                    <a:lnB>
                      <a:noFill/>
                    </a:lnB>
                  </a:tcPr>
                </a:tc>
                <a:tc>
                  <a:txBody>
                    <a:bodyPr/>
                    <a:lstStyle/>
                    <a:p>
                      <a:r>
                        <a:rPr lang="en-US" sz="1100" dirty="0">
                          <a:effectLst/>
                        </a:rPr>
                        <a:t>$21</a:t>
                      </a:r>
                    </a:p>
                  </a:txBody>
                  <a:tcPr marL="0" marR="0" marT="0" marB="0" anchor="ctr">
                    <a:lnL>
                      <a:noFill/>
                    </a:lnL>
                    <a:lnR>
                      <a:noFill/>
                    </a:lnR>
                    <a:lnT>
                      <a:noFill/>
                    </a:lnT>
                    <a:lnB>
                      <a:noFill/>
                    </a:lnB>
                  </a:tcPr>
                </a:tc>
                <a:tc>
                  <a:txBody>
                    <a:bodyPr/>
                    <a:lstStyle/>
                    <a:p>
                      <a:r>
                        <a:rPr lang="en-US" sz="1100" dirty="0">
                          <a:effectLst/>
                        </a:rPr>
                        <a:t>$28</a:t>
                      </a:r>
                    </a:p>
                  </a:txBody>
                  <a:tcPr marL="0" marR="0" marT="0" marB="0" anchor="ctr">
                    <a:lnL>
                      <a:noFill/>
                    </a:lnL>
                    <a:lnR>
                      <a:noFill/>
                    </a:lnR>
                    <a:lnT>
                      <a:noFill/>
                    </a:lnT>
                    <a:lnB>
                      <a:noFill/>
                    </a:lnB>
                  </a:tcPr>
                </a:tc>
                <a:tc>
                  <a:txBody>
                    <a:bodyPr/>
                    <a:lstStyle/>
                    <a:p>
                      <a:r>
                        <a:rPr lang="en-US" sz="1100" dirty="0">
                          <a:effectLst/>
                        </a:rPr>
                        <a:t>$30</a:t>
                      </a:r>
                    </a:p>
                  </a:txBody>
                  <a:tcPr marL="0" marR="0" marT="0" marB="0" anchor="ctr">
                    <a:lnL>
                      <a:noFill/>
                    </a:lnL>
                    <a:lnR>
                      <a:noFill/>
                    </a:lnR>
                    <a:lnT>
                      <a:noFill/>
                    </a:lnT>
                    <a:lnB>
                      <a:noFill/>
                    </a:lnB>
                  </a:tcPr>
                </a:tc>
                <a:tc>
                  <a:txBody>
                    <a:bodyPr/>
                    <a:lstStyle/>
                    <a:p>
                      <a:endParaRPr lang="en-US" sz="1100" dirty="0"/>
                    </a:p>
                  </a:txBody>
                  <a:tcPr marL="0" marR="0" marT="0" marB="0" anchor="ctr">
                    <a:lnL>
                      <a:noFill/>
                    </a:lnL>
                    <a:lnR>
                      <a:noFill/>
                    </a:lnR>
                    <a:lnT>
                      <a:noFill/>
                    </a:lnT>
                    <a:lnB>
                      <a:noFill/>
                    </a:lnB>
                  </a:tcPr>
                </a:tc>
                <a:extLst>
                  <a:ext uri="{0D108BD9-81ED-4DB2-BD59-A6C34878D82A}">
                    <a16:rowId xmlns:a16="http://schemas.microsoft.com/office/drawing/2014/main" val="19099338"/>
                  </a:ext>
                </a:extLst>
              </a:tr>
              <a:tr h="213786">
                <a:tc>
                  <a:txBody>
                    <a:bodyPr/>
                    <a:lstStyle/>
                    <a:p>
                      <a:r>
                        <a:rPr lang="en-US" sz="1100" dirty="0">
                          <a:effectLst/>
                        </a:rPr>
                        <a:t>Weekend - Junior</a:t>
                      </a:r>
                    </a:p>
                  </a:txBody>
                  <a:tcPr marL="0" marR="0" marT="0" marB="0" anchor="ctr">
                    <a:lnL>
                      <a:noFill/>
                    </a:lnL>
                    <a:lnR>
                      <a:noFill/>
                    </a:lnR>
                    <a:lnT>
                      <a:noFill/>
                    </a:lnT>
                    <a:lnB>
                      <a:noFill/>
                    </a:lnB>
                  </a:tcPr>
                </a:tc>
                <a:tc>
                  <a:txBody>
                    <a:bodyPr/>
                    <a:lstStyle/>
                    <a:p>
                      <a:r>
                        <a:rPr lang="en-US" sz="1100" dirty="0">
                          <a:effectLst/>
                        </a:rPr>
                        <a:t>$5</a:t>
                      </a:r>
                    </a:p>
                  </a:txBody>
                  <a:tcPr marL="0" marR="0" marT="0" marB="0" anchor="ctr">
                    <a:lnL>
                      <a:noFill/>
                    </a:lnL>
                    <a:lnR>
                      <a:noFill/>
                    </a:lnR>
                    <a:lnT>
                      <a:noFill/>
                    </a:lnT>
                    <a:lnB>
                      <a:noFill/>
                    </a:lnB>
                  </a:tcPr>
                </a:tc>
                <a:tc>
                  <a:txBody>
                    <a:bodyPr/>
                    <a:lstStyle/>
                    <a:p>
                      <a:r>
                        <a:rPr lang="en-US" sz="1100" dirty="0">
                          <a:effectLst/>
                        </a:rPr>
                        <a:t>$11</a:t>
                      </a:r>
                    </a:p>
                  </a:txBody>
                  <a:tcPr marL="0" marR="0" marT="0" marB="0" anchor="ctr">
                    <a:lnL>
                      <a:noFill/>
                    </a:lnL>
                    <a:lnR>
                      <a:noFill/>
                    </a:lnR>
                    <a:lnT>
                      <a:noFill/>
                    </a:lnT>
                    <a:lnB>
                      <a:noFill/>
                    </a:lnB>
                  </a:tcPr>
                </a:tc>
                <a:tc>
                  <a:txBody>
                    <a:bodyPr/>
                    <a:lstStyle/>
                    <a:p>
                      <a:r>
                        <a:rPr lang="en-US" sz="1100" dirty="0">
                          <a:effectLst/>
                        </a:rPr>
                        <a:t>$10</a:t>
                      </a:r>
                    </a:p>
                  </a:txBody>
                  <a:tcPr marL="0" marR="0" marT="0" marB="0" anchor="ctr">
                    <a:lnL>
                      <a:noFill/>
                    </a:lnL>
                    <a:lnR>
                      <a:noFill/>
                    </a:lnR>
                    <a:lnT>
                      <a:noFill/>
                    </a:lnT>
                    <a:lnB>
                      <a:noFill/>
                    </a:lnB>
                  </a:tcPr>
                </a:tc>
                <a:tc>
                  <a:txBody>
                    <a:bodyPr/>
                    <a:lstStyle/>
                    <a:p>
                      <a:r>
                        <a:rPr lang="en-US" sz="1100" dirty="0">
                          <a:effectLst/>
                        </a:rPr>
                        <a:t>$15</a:t>
                      </a:r>
                    </a:p>
                  </a:txBody>
                  <a:tcPr marL="0" marR="0" marT="0" marB="0" anchor="ctr">
                    <a:lnL>
                      <a:noFill/>
                    </a:lnL>
                    <a:lnR>
                      <a:noFill/>
                    </a:lnR>
                    <a:lnT>
                      <a:noFill/>
                    </a:lnT>
                    <a:lnB>
                      <a:noFill/>
                    </a:lnB>
                  </a:tcPr>
                </a:tc>
                <a:tc>
                  <a:txBody>
                    <a:bodyPr/>
                    <a:lstStyle/>
                    <a:p>
                      <a:endParaRPr lang="en-US" sz="1100" dirty="0"/>
                    </a:p>
                  </a:txBody>
                  <a:tcPr marL="0" marR="0" marT="0" marB="0" anchor="ctr">
                    <a:lnL>
                      <a:noFill/>
                    </a:lnL>
                    <a:lnR>
                      <a:noFill/>
                    </a:lnR>
                    <a:lnT>
                      <a:noFill/>
                    </a:lnT>
                    <a:lnB>
                      <a:noFill/>
                    </a:lnB>
                  </a:tcPr>
                </a:tc>
                <a:extLst>
                  <a:ext uri="{0D108BD9-81ED-4DB2-BD59-A6C34878D82A}">
                    <a16:rowId xmlns:a16="http://schemas.microsoft.com/office/drawing/2014/main" val="2218636733"/>
                  </a:ext>
                </a:extLst>
              </a:tr>
              <a:tr h="213786">
                <a:tc>
                  <a:txBody>
                    <a:bodyPr/>
                    <a:lstStyle/>
                    <a:p>
                      <a:r>
                        <a:rPr lang="en-US" sz="1100" dirty="0">
                          <a:effectLst/>
                        </a:rPr>
                        <a:t>***Cart </a:t>
                      </a:r>
                    </a:p>
                  </a:txBody>
                  <a:tcPr marL="0" marR="0" marT="0" marB="0" anchor="ctr">
                    <a:lnL>
                      <a:noFill/>
                    </a:lnL>
                    <a:lnR>
                      <a:noFill/>
                    </a:lnR>
                    <a:lnT>
                      <a:noFill/>
                    </a:lnT>
                    <a:lnB>
                      <a:noFill/>
                    </a:lnB>
                  </a:tcPr>
                </a:tc>
                <a:tc>
                  <a:txBody>
                    <a:bodyPr/>
                    <a:lstStyle/>
                    <a:p>
                      <a:r>
                        <a:rPr lang="en-US" sz="1100" dirty="0">
                          <a:effectLst/>
                        </a:rPr>
                        <a:t>$8</a:t>
                      </a:r>
                    </a:p>
                  </a:txBody>
                  <a:tcPr marL="0" marR="0" marT="0" marB="0" anchor="ctr">
                    <a:lnL>
                      <a:noFill/>
                    </a:lnL>
                    <a:lnR>
                      <a:noFill/>
                    </a:lnR>
                    <a:lnT>
                      <a:noFill/>
                    </a:lnT>
                    <a:lnB>
                      <a:noFill/>
                    </a:lnB>
                  </a:tcPr>
                </a:tc>
                <a:tc>
                  <a:txBody>
                    <a:bodyPr/>
                    <a:lstStyle/>
                    <a:p>
                      <a:r>
                        <a:rPr lang="en-US" sz="1100" dirty="0">
                          <a:effectLst/>
                        </a:rPr>
                        <a:t>$10</a:t>
                      </a:r>
                    </a:p>
                  </a:txBody>
                  <a:tcPr marL="0" marR="0" marT="0" marB="0" anchor="ctr">
                    <a:lnL>
                      <a:noFill/>
                    </a:lnL>
                    <a:lnR>
                      <a:noFill/>
                    </a:lnR>
                    <a:lnT>
                      <a:noFill/>
                    </a:lnT>
                    <a:lnB>
                      <a:noFill/>
                    </a:lnB>
                  </a:tcPr>
                </a:tc>
                <a:tc>
                  <a:txBody>
                    <a:bodyPr/>
                    <a:lstStyle/>
                    <a:p>
                      <a:r>
                        <a:rPr lang="en-US" sz="1100" dirty="0">
                          <a:effectLst/>
                        </a:rPr>
                        <a:t>$14</a:t>
                      </a:r>
                    </a:p>
                  </a:txBody>
                  <a:tcPr marL="0" marR="0" marT="0" marB="0" anchor="ctr">
                    <a:lnL>
                      <a:noFill/>
                    </a:lnL>
                    <a:lnR>
                      <a:noFill/>
                    </a:lnR>
                    <a:lnT>
                      <a:noFill/>
                    </a:lnT>
                    <a:lnB>
                      <a:noFill/>
                    </a:lnB>
                  </a:tcPr>
                </a:tc>
                <a:tc>
                  <a:txBody>
                    <a:bodyPr/>
                    <a:lstStyle/>
                    <a:p>
                      <a:r>
                        <a:rPr lang="en-US" sz="1100" dirty="0">
                          <a:effectLst/>
                        </a:rPr>
                        <a:t>$15</a:t>
                      </a:r>
                    </a:p>
                  </a:txBody>
                  <a:tcPr marL="0" marR="0" marT="0" marB="0" anchor="ctr">
                    <a:lnL>
                      <a:noFill/>
                    </a:lnL>
                    <a:lnR>
                      <a:noFill/>
                    </a:lnR>
                    <a:lnT>
                      <a:noFill/>
                    </a:lnT>
                    <a:lnB>
                      <a:noFill/>
                    </a:lnB>
                  </a:tcPr>
                </a:tc>
                <a:tc>
                  <a:txBody>
                    <a:bodyPr/>
                    <a:lstStyle/>
                    <a:p>
                      <a:endParaRPr lang="en-US" sz="1100" dirty="0"/>
                    </a:p>
                  </a:txBody>
                  <a:tcPr marL="0" marR="0" marT="0" marB="0" anchor="ctr">
                    <a:lnL>
                      <a:noFill/>
                    </a:lnL>
                    <a:lnR>
                      <a:noFill/>
                    </a:lnR>
                    <a:lnT>
                      <a:noFill/>
                    </a:lnT>
                    <a:lnB>
                      <a:noFill/>
                    </a:lnB>
                  </a:tcPr>
                </a:tc>
                <a:extLst>
                  <a:ext uri="{0D108BD9-81ED-4DB2-BD59-A6C34878D82A}">
                    <a16:rowId xmlns:a16="http://schemas.microsoft.com/office/drawing/2014/main" val="4223573925"/>
                  </a:ext>
                </a:extLst>
              </a:tr>
              <a:tr h="213786">
                <a:tc>
                  <a:txBody>
                    <a:bodyPr/>
                    <a:lstStyle/>
                    <a:p>
                      <a:r>
                        <a:rPr lang="en-US" sz="1100" dirty="0">
                          <a:effectLst/>
                        </a:rPr>
                        <a:t>Clubs</a:t>
                      </a:r>
                    </a:p>
                  </a:txBody>
                  <a:tcPr marL="0" marR="0" marT="0" marB="0" anchor="ctr">
                    <a:lnL>
                      <a:noFill/>
                    </a:lnL>
                    <a:lnR>
                      <a:noFill/>
                    </a:lnR>
                    <a:lnT>
                      <a:noFill/>
                    </a:lnT>
                    <a:lnB>
                      <a:noFill/>
                    </a:lnB>
                  </a:tcPr>
                </a:tc>
                <a:tc>
                  <a:txBody>
                    <a:bodyPr/>
                    <a:lstStyle/>
                    <a:p>
                      <a:r>
                        <a:rPr lang="en-US" sz="1100" dirty="0">
                          <a:effectLst/>
                        </a:rPr>
                        <a:t>$10</a:t>
                      </a:r>
                    </a:p>
                  </a:txBody>
                  <a:tcPr marL="0" marR="0" marT="0" marB="0" anchor="ctr">
                    <a:lnL>
                      <a:noFill/>
                    </a:lnL>
                    <a:lnR>
                      <a:noFill/>
                    </a:lnR>
                    <a:lnT>
                      <a:noFill/>
                    </a:lnT>
                    <a:lnB>
                      <a:noFill/>
                    </a:lnB>
                  </a:tcPr>
                </a:tc>
                <a:tc>
                  <a:txBody>
                    <a:bodyPr/>
                    <a:lstStyle/>
                    <a:p>
                      <a:r>
                        <a:rPr lang="en-US" sz="1100" dirty="0">
                          <a:effectLst/>
                        </a:rPr>
                        <a:t>$11</a:t>
                      </a:r>
                    </a:p>
                  </a:txBody>
                  <a:tcPr marL="0" marR="0" marT="0" marB="0" anchor="ctr">
                    <a:lnL>
                      <a:noFill/>
                    </a:lnL>
                    <a:lnR>
                      <a:noFill/>
                    </a:lnR>
                    <a:lnT>
                      <a:noFill/>
                    </a:lnT>
                    <a:lnB>
                      <a:noFill/>
                    </a:lnB>
                  </a:tcPr>
                </a:tc>
                <a:tc>
                  <a:txBody>
                    <a:bodyPr/>
                    <a:lstStyle/>
                    <a:p>
                      <a:r>
                        <a:rPr lang="en-US" sz="1100" dirty="0">
                          <a:effectLst/>
                        </a:rPr>
                        <a:t>$15</a:t>
                      </a:r>
                    </a:p>
                  </a:txBody>
                  <a:tcPr marL="0" marR="0" marT="0" marB="0" anchor="ctr">
                    <a:lnL>
                      <a:noFill/>
                    </a:lnL>
                    <a:lnR>
                      <a:noFill/>
                    </a:lnR>
                    <a:lnT>
                      <a:noFill/>
                    </a:lnT>
                    <a:lnB>
                      <a:noFill/>
                    </a:lnB>
                  </a:tcPr>
                </a:tc>
                <a:tc>
                  <a:txBody>
                    <a:bodyPr/>
                    <a:lstStyle/>
                    <a:p>
                      <a:r>
                        <a:rPr lang="en-US" sz="1100" dirty="0">
                          <a:effectLst/>
                        </a:rPr>
                        <a:t>$16</a:t>
                      </a:r>
                    </a:p>
                  </a:txBody>
                  <a:tcPr marL="0" marR="0" marT="0" marB="0" anchor="ctr">
                    <a:lnL>
                      <a:noFill/>
                    </a:lnL>
                    <a:lnR>
                      <a:noFill/>
                    </a:lnR>
                    <a:lnT>
                      <a:noFill/>
                    </a:lnT>
                    <a:lnB>
                      <a:noFill/>
                    </a:lnB>
                  </a:tcPr>
                </a:tc>
                <a:tc>
                  <a:txBody>
                    <a:bodyPr/>
                    <a:lstStyle/>
                    <a:p>
                      <a:endParaRPr lang="en-US" sz="1100" dirty="0"/>
                    </a:p>
                  </a:txBody>
                  <a:tcPr marL="0" marR="0" marT="0" marB="0" anchor="ctr">
                    <a:lnL>
                      <a:noFill/>
                    </a:lnL>
                    <a:lnR>
                      <a:noFill/>
                    </a:lnR>
                    <a:lnT>
                      <a:noFill/>
                    </a:lnT>
                    <a:lnB>
                      <a:noFill/>
                    </a:lnB>
                  </a:tcPr>
                </a:tc>
                <a:extLst>
                  <a:ext uri="{0D108BD9-81ED-4DB2-BD59-A6C34878D82A}">
                    <a16:rowId xmlns:a16="http://schemas.microsoft.com/office/drawing/2014/main" val="3663688940"/>
                  </a:ext>
                </a:extLst>
              </a:tr>
              <a:tr h="213786">
                <a:tc>
                  <a:txBody>
                    <a:bodyPr/>
                    <a:lstStyle/>
                    <a:p>
                      <a:endParaRPr lang="en-US" sz="1100" dirty="0">
                        <a:effectLst/>
                      </a:endParaRPr>
                    </a:p>
                  </a:txBody>
                  <a:tcPr marL="0" marR="0" marT="0" marB="0" anchor="ctr">
                    <a:lnL>
                      <a:noFill/>
                    </a:lnL>
                    <a:lnR>
                      <a:noFill/>
                    </a:lnR>
                    <a:lnT>
                      <a:noFill/>
                    </a:lnT>
                    <a:lnB>
                      <a:noFill/>
                    </a:lnB>
                  </a:tcPr>
                </a:tc>
                <a:tc>
                  <a:txBody>
                    <a:bodyPr/>
                    <a:lstStyle/>
                    <a:p>
                      <a:endParaRPr lang="en-US" sz="1100" dirty="0"/>
                    </a:p>
                  </a:txBody>
                  <a:tcPr marL="0" marR="0" marT="0" marB="0" anchor="ctr">
                    <a:lnL>
                      <a:noFill/>
                    </a:lnL>
                    <a:lnR>
                      <a:noFill/>
                    </a:lnR>
                    <a:lnT>
                      <a:noFill/>
                    </a:lnT>
                    <a:lnB>
                      <a:noFill/>
                    </a:lnB>
                  </a:tcPr>
                </a:tc>
                <a:tc>
                  <a:txBody>
                    <a:bodyPr/>
                    <a:lstStyle/>
                    <a:p>
                      <a:endParaRPr lang="en-US" sz="1100" dirty="0"/>
                    </a:p>
                  </a:txBody>
                  <a:tcPr marL="0" marR="0" marT="0" marB="0" anchor="ctr">
                    <a:lnL>
                      <a:noFill/>
                    </a:lnL>
                    <a:lnR>
                      <a:noFill/>
                    </a:lnR>
                    <a:lnT>
                      <a:noFill/>
                    </a:lnT>
                    <a:lnB>
                      <a:noFill/>
                    </a:lnB>
                  </a:tcPr>
                </a:tc>
                <a:tc>
                  <a:txBody>
                    <a:bodyPr/>
                    <a:lstStyle/>
                    <a:p>
                      <a:endParaRPr lang="en-US" sz="1100" dirty="0"/>
                    </a:p>
                  </a:txBody>
                  <a:tcPr marL="0" marR="0" marT="0" marB="0" anchor="ctr">
                    <a:lnL>
                      <a:noFill/>
                    </a:lnL>
                    <a:lnR>
                      <a:noFill/>
                    </a:lnR>
                    <a:lnT>
                      <a:noFill/>
                    </a:lnT>
                    <a:lnB>
                      <a:noFill/>
                    </a:lnB>
                  </a:tcPr>
                </a:tc>
                <a:tc>
                  <a:txBody>
                    <a:bodyPr/>
                    <a:lstStyle/>
                    <a:p>
                      <a:endParaRPr lang="en-US" sz="1100" dirty="0"/>
                    </a:p>
                  </a:txBody>
                  <a:tcPr marL="0" marR="0" marT="0" marB="0" anchor="ctr">
                    <a:lnL>
                      <a:noFill/>
                    </a:lnL>
                    <a:lnR>
                      <a:noFill/>
                    </a:lnR>
                    <a:lnT>
                      <a:noFill/>
                    </a:lnT>
                    <a:lnB>
                      <a:noFill/>
                    </a:lnB>
                  </a:tcPr>
                </a:tc>
                <a:tc>
                  <a:txBody>
                    <a:bodyPr/>
                    <a:lstStyle/>
                    <a:p>
                      <a:endParaRPr lang="en-US" sz="1100" dirty="0"/>
                    </a:p>
                  </a:txBody>
                  <a:tcPr marL="0" marR="0" marT="0" marB="0" anchor="ctr">
                    <a:lnL>
                      <a:noFill/>
                    </a:lnL>
                    <a:lnR>
                      <a:noFill/>
                    </a:lnR>
                    <a:lnT>
                      <a:noFill/>
                    </a:lnT>
                    <a:lnB>
                      <a:noFill/>
                    </a:lnB>
                  </a:tcPr>
                </a:tc>
                <a:extLst>
                  <a:ext uri="{0D108BD9-81ED-4DB2-BD59-A6C34878D82A}">
                    <a16:rowId xmlns:a16="http://schemas.microsoft.com/office/drawing/2014/main" val="3332504746"/>
                  </a:ext>
                </a:extLst>
              </a:tr>
              <a:tr h="213786">
                <a:tc>
                  <a:txBody>
                    <a:bodyPr/>
                    <a:lstStyle/>
                    <a:p>
                      <a:endParaRPr lang="en-US" sz="1100" dirty="0">
                        <a:effectLst/>
                      </a:endParaRPr>
                    </a:p>
                  </a:txBody>
                  <a:tcPr marL="0" marR="0" marT="0" marB="0" anchor="ctr">
                    <a:lnL>
                      <a:noFill/>
                    </a:lnL>
                    <a:lnR>
                      <a:noFill/>
                    </a:lnR>
                    <a:lnT>
                      <a:noFill/>
                    </a:lnT>
                    <a:lnB>
                      <a:noFill/>
                    </a:lnB>
                  </a:tcPr>
                </a:tc>
                <a:tc>
                  <a:txBody>
                    <a:bodyPr/>
                    <a:lstStyle/>
                    <a:p>
                      <a:endParaRPr lang="en-US" sz="1100" dirty="0"/>
                    </a:p>
                  </a:txBody>
                  <a:tcPr marL="0" marR="0" marT="0" marB="0" anchor="ctr">
                    <a:lnL>
                      <a:noFill/>
                    </a:lnL>
                    <a:lnR>
                      <a:noFill/>
                    </a:lnR>
                    <a:lnT>
                      <a:noFill/>
                    </a:lnT>
                    <a:lnB>
                      <a:noFill/>
                    </a:lnB>
                  </a:tcPr>
                </a:tc>
                <a:tc>
                  <a:txBody>
                    <a:bodyPr/>
                    <a:lstStyle/>
                    <a:p>
                      <a:endParaRPr lang="en-US" sz="1100" dirty="0"/>
                    </a:p>
                  </a:txBody>
                  <a:tcPr marL="0" marR="0" marT="0" marB="0" anchor="ctr">
                    <a:lnL>
                      <a:noFill/>
                    </a:lnL>
                    <a:lnR>
                      <a:noFill/>
                    </a:lnR>
                    <a:lnT>
                      <a:noFill/>
                    </a:lnT>
                    <a:lnB>
                      <a:noFill/>
                    </a:lnB>
                  </a:tcPr>
                </a:tc>
                <a:tc>
                  <a:txBody>
                    <a:bodyPr/>
                    <a:lstStyle/>
                    <a:p>
                      <a:endParaRPr lang="en-US" sz="1100" dirty="0"/>
                    </a:p>
                  </a:txBody>
                  <a:tcPr marL="0" marR="0" marT="0" marB="0" anchor="ctr">
                    <a:lnL>
                      <a:noFill/>
                    </a:lnL>
                    <a:lnR>
                      <a:noFill/>
                    </a:lnR>
                    <a:lnT>
                      <a:noFill/>
                    </a:lnT>
                    <a:lnB>
                      <a:noFill/>
                    </a:lnB>
                  </a:tcPr>
                </a:tc>
                <a:tc>
                  <a:txBody>
                    <a:bodyPr/>
                    <a:lstStyle/>
                    <a:p>
                      <a:endParaRPr lang="en-US" sz="1100" dirty="0"/>
                    </a:p>
                  </a:txBody>
                  <a:tcPr marL="0" marR="0" marT="0" marB="0" anchor="ctr">
                    <a:lnL>
                      <a:noFill/>
                    </a:lnL>
                    <a:lnR>
                      <a:noFill/>
                    </a:lnR>
                    <a:lnT>
                      <a:noFill/>
                    </a:lnT>
                    <a:lnB>
                      <a:noFill/>
                    </a:lnB>
                  </a:tcPr>
                </a:tc>
                <a:tc>
                  <a:txBody>
                    <a:bodyPr/>
                    <a:lstStyle/>
                    <a:p>
                      <a:endParaRPr lang="en-US" sz="1100" dirty="0"/>
                    </a:p>
                  </a:txBody>
                  <a:tcPr marL="0" marR="0" marT="0" marB="0" anchor="ctr">
                    <a:lnL>
                      <a:noFill/>
                    </a:lnL>
                    <a:lnR>
                      <a:noFill/>
                    </a:lnR>
                    <a:lnT>
                      <a:noFill/>
                    </a:lnT>
                    <a:lnB>
                      <a:noFill/>
                    </a:lnB>
                  </a:tcPr>
                </a:tc>
                <a:extLst>
                  <a:ext uri="{0D108BD9-81ED-4DB2-BD59-A6C34878D82A}">
                    <a16:rowId xmlns:a16="http://schemas.microsoft.com/office/drawing/2014/main" val="3535267642"/>
                  </a:ext>
                </a:extLst>
              </a:tr>
              <a:tr h="213786">
                <a:tc>
                  <a:txBody>
                    <a:bodyPr/>
                    <a:lstStyle/>
                    <a:p>
                      <a:r>
                        <a:rPr lang="en-US" sz="1100" dirty="0">
                          <a:effectLst/>
                        </a:rPr>
                        <a:t>Season Passes</a:t>
                      </a:r>
                    </a:p>
                  </a:txBody>
                  <a:tcPr marL="0" marR="0" marT="0" marB="0" anchor="ctr">
                    <a:lnL>
                      <a:noFill/>
                    </a:lnL>
                    <a:lnR>
                      <a:noFill/>
                    </a:lnR>
                    <a:lnT>
                      <a:noFill/>
                    </a:lnT>
                    <a:lnB>
                      <a:noFill/>
                    </a:lnB>
                  </a:tcPr>
                </a:tc>
                <a:tc>
                  <a:txBody>
                    <a:bodyPr/>
                    <a:lstStyle/>
                    <a:p>
                      <a:endParaRPr lang="en-US" sz="1100" dirty="0"/>
                    </a:p>
                  </a:txBody>
                  <a:tcPr marL="0" marR="0" marT="0" marB="0" anchor="ctr">
                    <a:lnL>
                      <a:noFill/>
                    </a:lnL>
                    <a:lnR>
                      <a:noFill/>
                    </a:lnR>
                    <a:lnT>
                      <a:noFill/>
                    </a:lnT>
                    <a:lnB>
                      <a:noFill/>
                    </a:lnB>
                  </a:tcPr>
                </a:tc>
                <a:tc>
                  <a:txBody>
                    <a:bodyPr/>
                    <a:lstStyle/>
                    <a:p>
                      <a:endParaRPr lang="en-US" sz="1100" dirty="0"/>
                    </a:p>
                  </a:txBody>
                  <a:tcPr marL="0" marR="0" marT="0" marB="0" anchor="ctr">
                    <a:lnL>
                      <a:noFill/>
                    </a:lnL>
                    <a:lnR>
                      <a:noFill/>
                    </a:lnR>
                    <a:lnT>
                      <a:noFill/>
                    </a:lnT>
                    <a:lnB>
                      <a:noFill/>
                    </a:lnB>
                  </a:tcPr>
                </a:tc>
                <a:tc gridSpan="3">
                  <a:txBody>
                    <a:bodyPr/>
                    <a:lstStyle/>
                    <a:p>
                      <a:r>
                        <a:rPr lang="en-US" sz="1100" dirty="0"/>
                        <a:t>Monthly payment option</a:t>
                      </a:r>
                    </a:p>
                  </a:txBody>
                  <a:tcPr marL="0" marR="0" marT="0" marB="0" anchor="ctr">
                    <a:lnL>
                      <a:noFill/>
                    </a:lnL>
                    <a:lnR>
                      <a:noFill/>
                    </a:lnR>
                    <a:lnT>
                      <a:noFill/>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54649405"/>
                  </a:ext>
                </a:extLst>
              </a:tr>
              <a:tr h="427574">
                <a:tc>
                  <a:txBody>
                    <a:bodyPr/>
                    <a:lstStyle/>
                    <a:p>
                      <a:r>
                        <a:rPr lang="en-US" sz="1100" dirty="0">
                          <a:effectLst/>
                        </a:rPr>
                        <a:t>Season Pass</a:t>
                      </a:r>
                    </a:p>
                  </a:txBody>
                  <a:tcPr marL="0" marR="0" marT="0" marB="0" anchor="ctr">
                    <a:lnL>
                      <a:noFill/>
                    </a:lnL>
                    <a:lnR>
                      <a:noFill/>
                    </a:lnR>
                    <a:lnT>
                      <a:noFill/>
                    </a:lnT>
                    <a:lnB>
                      <a:noFill/>
                    </a:lnB>
                  </a:tcPr>
                </a:tc>
                <a:tc>
                  <a:txBody>
                    <a:bodyPr/>
                    <a:lstStyle/>
                    <a:p>
                      <a:r>
                        <a:rPr lang="en-US" sz="1100" dirty="0"/>
                        <a:t>Current Fee</a:t>
                      </a:r>
                    </a:p>
                  </a:txBody>
                  <a:tcPr marL="0" marR="0" marT="0" marB="0" anchor="ctr">
                    <a:lnL>
                      <a:noFill/>
                    </a:lnL>
                    <a:lnR>
                      <a:noFill/>
                    </a:lnR>
                    <a:lnT>
                      <a:noFill/>
                    </a:lnT>
                    <a:lnB>
                      <a:noFill/>
                    </a:lnB>
                  </a:tcPr>
                </a:tc>
                <a:tc>
                  <a:txBody>
                    <a:bodyPr/>
                    <a:lstStyle/>
                    <a:p>
                      <a:r>
                        <a:rPr lang="en-US" sz="1100" dirty="0">
                          <a:effectLst/>
                        </a:rPr>
                        <a:t>Proposed Increase</a:t>
                      </a:r>
                    </a:p>
                  </a:txBody>
                  <a:tcPr marL="0" marR="0" marT="0" marB="0" anchor="ctr">
                    <a:lnL>
                      <a:noFill/>
                    </a:lnL>
                    <a:lnR>
                      <a:noFill/>
                    </a:lnR>
                    <a:lnT>
                      <a:noFill/>
                    </a:lnT>
                    <a:lnB>
                      <a:noFill/>
                    </a:lnB>
                  </a:tcPr>
                </a:tc>
                <a:tc>
                  <a:txBody>
                    <a:bodyPr/>
                    <a:lstStyle/>
                    <a:p>
                      <a:r>
                        <a:rPr lang="en-US" sz="1100" dirty="0"/>
                        <a:t>per month</a:t>
                      </a:r>
                    </a:p>
                  </a:txBody>
                  <a:tcPr marL="0" marR="0" marT="0" marB="0" anchor="ctr">
                    <a:lnL>
                      <a:noFill/>
                    </a:lnL>
                    <a:lnR>
                      <a:noFill/>
                    </a:lnR>
                    <a:lnT>
                      <a:noFill/>
                    </a:lnT>
                    <a:lnB>
                      <a:noFill/>
                    </a:lnB>
                  </a:tcPr>
                </a:tc>
                <a:tc>
                  <a:txBody>
                    <a:bodyPr/>
                    <a:lstStyle/>
                    <a:p>
                      <a:endParaRPr lang="en-US" sz="1100" dirty="0"/>
                    </a:p>
                  </a:txBody>
                  <a:tcPr marL="0" marR="0" marT="0" marB="0" anchor="ctr">
                    <a:lnL>
                      <a:noFill/>
                    </a:lnL>
                    <a:lnR>
                      <a:noFill/>
                    </a:lnR>
                    <a:lnT>
                      <a:noFill/>
                    </a:lnT>
                    <a:lnB>
                      <a:noFill/>
                    </a:lnB>
                  </a:tcPr>
                </a:tc>
                <a:tc>
                  <a:txBody>
                    <a:bodyPr/>
                    <a:lstStyle/>
                    <a:p>
                      <a:endParaRPr lang="en-US" sz="1100" dirty="0"/>
                    </a:p>
                  </a:txBody>
                  <a:tcPr marL="0" marR="0" marT="0" marB="0" anchor="ctr">
                    <a:lnL>
                      <a:noFill/>
                    </a:lnL>
                    <a:lnR>
                      <a:noFill/>
                    </a:lnR>
                    <a:lnT>
                      <a:noFill/>
                    </a:lnT>
                    <a:lnB>
                      <a:noFill/>
                    </a:lnB>
                  </a:tcPr>
                </a:tc>
                <a:extLst>
                  <a:ext uri="{0D108BD9-81ED-4DB2-BD59-A6C34878D82A}">
                    <a16:rowId xmlns:a16="http://schemas.microsoft.com/office/drawing/2014/main" val="1348200123"/>
                  </a:ext>
                </a:extLst>
              </a:tr>
              <a:tr h="213786">
                <a:tc>
                  <a:txBody>
                    <a:bodyPr/>
                    <a:lstStyle/>
                    <a:p>
                      <a:r>
                        <a:rPr lang="en-US" sz="1100" dirty="0">
                          <a:effectLst/>
                        </a:rPr>
                        <a:t>Adult Pass walking</a:t>
                      </a:r>
                    </a:p>
                  </a:txBody>
                  <a:tcPr marL="0" marR="0" marT="0" marB="0" anchor="ctr">
                    <a:lnL>
                      <a:noFill/>
                    </a:lnL>
                    <a:lnR>
                      <a:noFill/>
                    </a:lnR>
                    <a:lnT>
                      <a:noFill/>
                    </a:lnT>
                    <a:lnB>
                      <a:noFill/>
                    </a:lnB>
                  </a:tcPr>
                </a:tc>
                <a:tc>
                  <a:txBody>
                    <a:bodyPr/>
                    <a:lstStyle/>
                    <a:p>
                      <a:r>
                        <a:rPr lang="en-US" sz="1100" dirty="0">
                          <a:effectLst/>
                        </a:rPr>
                        <a:t>$625</a:t>
                      </a:r>
                    </a:p>
                  </a:txBody>
                  <a:tcPr marL="0" marR="0" marT="0" marB="0" anchor="ctr">
                    <a:lnL>
                      <a:noFill/>
                    </a:lnL>
                    <a:lnR>
                      <a:noFill/>
                    </a:lnR>
                    <a:lnT>
                      <a:noFill/>
                    </a:lnT>
                    <a:lnB>
                      <a:noFill/>
                    </a:lnB>
                  </a:tcPr>
                </a:tc>
                <a:tc>
                  <a:txBody>
                    <a:bodyPr/>
                    <a:lstStyle/>
                    <a:p>
                      <a:r>
                        <a:rPr lang="en-US" sz="1100" dirty="0">
                          <a:effectLst/>
                        </a:rPr>
                        <a:t>$675</a:t>
                      </a:r>
                    </a:p>
                  </a:txBody>
                  <a:tcPr marL="0" marR="0" marT="0" marB="0" anchor="ctr">
                    <a:lnL>
                      <a:noFill/>
                    </a:lnL>
                    <a:lnR>
                      <a:noFill/>
                    </a:lnR>
                    <a:lnT>
                      <a:noFill/>
                    </a:lnT>
                    <a:lnB>
                      <a:noFill/>
                    </a:lnB>
                  </a:tcPr>
                </a:tc>
                <a:tc>
                  <a:txBody>
                    <a:bodyPr/>
                    <a:lstStyle/>
                    <a:p>
                      <a:r>
                        <a:rPr lang="en-US" sz="1100" dirty="0"/>
                        <a:t>$60</a:t>
                      </a:r>
                    </a:p>
                  </a:txBody>
                  <a:tcPr marL="0" marR="0" marT="0" marB="0" anchor="ctr">
                    <a:lnL>
                      <a:noFill/>
                    </a:lnL>
                    <a:lnR>
                      <a:noFill/>
                    </a:lnR>
                    <a:lnT>
                      <a:noFill/>
                    </a:lnT>
                    <a:lnB>
                      <a:noFill/>
                    </a:lnB>
                  </a:tcPr>
                </a:tc>
                <a:tc>
                  <a:txBody>
                    <a:bodyPr/>
                    <a:lstStyle/>
                    <a:p>
                      <a:endParaRPr lang="en-US" sz="1100" dirty="0"/>
                    </a:p>
                  </a:txBody>
                  <a:tcPr marL="0" marR="0" marT="0" marB="0" anchor="ctr">
                    <a:lnL>
                      <a:noFill/>
                    </a:lnL>
                    <a:lnR>
                      <a:noFill/>
                    </a:lnR>
                    <a:lnT>
                      <a:noFill/>
                    </a:lnT>
                    <a:lnB>
                      <a:noFill/>
                    </a:lnB>
                  </a:tcPr>
                </a:tc>
                <a:tc>
                  <a:txBody>
                    <a:bodyPr/>
                    <a:lstStyle/>
                    <a:p>
                      <a:endParaRPr lang="en-US" sz="1100" dirty="0"/>
                    </a:p>
                  </a:txBody>
                  <a:tcPr marL="0" marR="0" marT="0" marB="0" anchor="ctr">
                    <a:lnL>
                      <a:noFill/>
                    </a:lnL>
                    <a:lnR>
                      <a:noFill/>
                    </a:lnR>
                    <a:lnT>
                      <a:noFill/>
                    </a:lnT>
                    <a:lnB>
                      <a:noFill/>
                    </a:lnB>
                  </a:tcPr>
                </a:tc>
                <a:extLst>
                  <a:ext uri="{0D108BD9-81ED-4DB2-BD59-A6C34878D82A}">
                    <a16:rowId xmlns:a16="http://schemas.microsoft.com/office/drawing/2014/main" val="2665355454"/>
                  </a:ext>
                </a:extLst>
              </a:tr>
              <a:tr h="427574">
                <a:tc>
                  <a:txBody>
                    <a:bodyPr/>
                    <a:lstStyle/>
                    <a:p>
                      <a:r>
                        <a:rPr lang="en-US" sz="1100" dirty="0">
                          <a:effectLst/>
                        </a:rPr>
                        <a:t>Spouse Pass walking</a:t>
                      </a:r>
                    </a:p>
                  </a:txBody>
                  <a:tcPr marL="0" marR="0" marT="0" marB="0" anchor="ctr">
                    <a:lnL>
                      <a:noFill/>
                    </a:lnL>
                    <a:lnR>
                      <a:noFill/>
                    </a:lnR>
                    <a:lnT>
                      <a:noFill/>
                    </a:lnT>
                    <a:lnB>
                      <a:noFill/>
                    </a:lnB>
                  </a:tcPr>
                </a:tc>
                <a:tc>
                  <a:txBody>
                    <a:bodyPr/>
                    <a:lstStyle/>
                    <a:p>
                      <a:r>
                        <a:rPr lang="en-US" sz="1100" dirty="0">
                          <a:effectLst/>
                        </a:rPr>
                        <a:t>$575</a:t>
                      </a:r>
                    </a:p>
                  </a:txBody>
                  <a:tcPr marL="0" marR="0" marT="0" marB="0" anchor="ctr">
                    <a:lnL>
                      <a:noFill/>
                    </a:lnL>
                    <a:lnR>
                      <a:noFill/>
                    </a:lnR>
                    <a:lnT>
                      <a:noFill/>
                    </a:lnT>
                    <a:lnB>
                      <a:noFill/>
                    </a:lnB>
                  </a:tcPr>
                </a:tc>
                <a:tc>
                  <a:txBody>
                    <a:bodyPr/>
                    <a:lstStyle/>
                    <a:p>
                      <a:r>
                        <a:rPr lang="en-US" sz="1100" dirty="0">
                          <a:effectLst/>
                        </a:rPr>
                        <a:t>$625</a:t>
                      </a:r>
                    </a:p>
                  </a:txBody>
                  <a:tcPr marL="0" marR="0" marT="0" marB="0" anchor="ctr">
                    <a:lnL>
                      <a:noFill/>
                    </a:lnL>
                    <a:lnR>
                      <a:noFill/>
                    </a:lnR>
                    <a:lnT>
                      <a:noFill/>
                    </a:lnT>
                    <a:lnB>
                      <a:noFill/>
                    </a:lnB>
                  </a:tcPr>
                </a:tc>
                <a:tc>
                  <a:txBody>
                    <a:bodyPr/>
                    <a:lstStyle/>
                    <a:p>
                      <a:r>
                        <a:rPr lang="en-US" sz="1100" dirty="0">
                          <a:effectLst/>
                        </a:rPr>
                        <a:t>$55</a:t>
                      </a:r>
                    </a:p>
                  </a:txBody>
                  <a:tcPr marL="0" marR="0" marT="0" marB="0" anchor="ctr">
                    <a:lnL>
                      <a:noFill/>
                    </a:lnL>
                    <a:lnR>
                      <a:noFill/>
                    </a:lnR>
                    <a:lnT>
                      <a:noFill/>
                    </a:lnT>
                    <a:lnB>
                      <a:noFill/>
                    </a:lnB>
                  </a:tcPr>
                </a:tc>
                <a:tc>
                  <a:txBody>
                    <a:bodyPr/>
                    <a:lstStyle/>
                    <a:p>
                      <a:endParaRPr lang="en-US" sz="1100" dirty="0"/>
                    </a:p>
                  </a:txBody>
                  <a:tcPr marL="0" marR="0" marT="0" marB="0" anchor="ctr">
                    <a:lnL>
                      <a:noFill/>
                    </a:lnL>
                    <a:lnR>
                      <a:noFill/>
                    </a:lnR>
                    <a:lnT>
                      <a:noFill/>
                    </a:lnT>
                    <a:lnB>
                      <a:noFill/>
                    </a:lnB>
                  </a:tcPr>
                </a:tc>
                <a:tc>
                  <a:txBody>
                    <a:bodyPr/>
                    <a:lstStyle/>
                    <a:p>
                      <a:endParaRPr lang="en-US" sz="1100" dirty="0"/>
                    </a:p>
                  </a:txBody>
                  <a:tcPr marL="0" marR="0" marT="0" marB="0" anchor="ctr">
                    <a:lnL>
                      <a:noFill/>
                    </a:lnL>
                    <a:lnR>
                      <a:noFill/>
                    </a:lnR>
                    <a:lnT>
                      <a:noFill/>
                    </a:lnT>
                    <a:lnB>
                      <a:noFill/>
                    </a:lnB>
                  </a:tcPr>
                </a:tc>
                <a:extLst>
                  <a:ext uri="{0D108BD9-81ED-4DB2-BD59-A6C34878D82A}">
                    <a16:rowId xmlns:a16="http://schemas.microsoft.com/office/drawing/2014/main" val="245517083"/>
                  </a:ext>
                </a:extLst>
              </a:tr>
              <a:tr h="427574">
                <a:tc>
                  <a:txBody>
                    <a:bodyPr/>
                    <a:lstStyle/>
                    <a:p>
                      <a:r>
                        <a:rPr lang="en-US" sz="1100" dirty="0">
                          <a:effectLst/>
                        </a:rPr>
                        <a:t>Senior 65+ Pass walking</a:t>
                      </a:r>
                    </a:p>
                  </a:txBody>
                  <a:tcPr marL="0" marR="0" marT="0" marB="0" anchor="ctr">
                    <a:lnL>
                      <a:noFill/>
                    </a:lnL>
                    <a:lnR>
                      <a:noFill/>
                    </a:lnR>
                    <a:lnT>
                      <a:noFill/>
                    </a:lnT>
                    <a:lnB>
                      <a:noFill/>
                    </a:lnB>
                  </a:tcPr>
                </a:tc>
                <a:tc>
                  <a:txBody>
                    <a:bodyPr/>
                    <a:lstStyle/>
                    <a:p>
                      <a:r>
                        <a:rPr lang="en-US" sz="1100" dirty="0">
                          <a:effectLst/>
                        </a:rPr>
                        <a:t>$475</a:t>
                      </a:r>
                    </a:p>
                  </a:txBody>
                  <a:tcPr marL="0" marR="0" marT="0" marB="0" anchor="ctr">
                    <a:lnL>
                      <a:noFill/>
                    </a:lnL>
                    <a:lnR>
                      <a:noFill/>
                    </a:lnR>
                    <a:lnT>
                      <a:noFill/>
                    </a:lnT>
                    <a:lnB>
                      <a:noFill/>
                    </a:lnB>
                  </a:tcPr>
                </a:tc>
                <a:tc>
                  <a:txBody>
                    <a:bodyPr/>
                    <a:lstStyle/>
                    <a:p>
                      <a:r>
                        <a:rPr lang="en-US" sz="1100" dirty="0">
                          <a:effectLst/>
                        </a:rPr>
                        <a:t>$525</a:t>
                      </a:r>
                    </a:p>
                  </a:txBody>
                  <a:tcPr marL="0" marR="0" marT="0" marB="0" anchor="ctr">
                    <a:lnL>
                      <a:noFill/>
                    </a:lnL>
                    <a:lnR>
                      <a:noFill/>
                    </a:lnR>
                    <a:lnT>
                      <a:noFill/>
                    </a:lnT>
                    <a:lnB>
                      <a:noFill/>
                    </a:lnB>
                  </a:tcPr>
                </a:tc>
                <a:tc>
                  <a:txBody>
                    <a:bodyPr/>
                    <a:lstStyle/>
                    <a:p>
                      <a:r>
                        <a:rPr lang="en-US" sz="1100" dirty="0">
                          <a:effectLst/>
                        </a:rPr>
                        <a:t>$47</a:t>
                      </a:r>
                    </a:p>
                  </a:txBody>
                  <a:tcPr marL="0" marR="0" marT="0" marB="0" anchor="ctr">
                    <a:lnL>
                      <a:noFill/>
                    </a:lnL>
                    <a:lnR>
                      <a:noFill/>
                    </a:lnR>
                    <a:lnT>
                      <a:noFill/>
                    </a:lnT>
                    <a:lnB>
                      <a:noFill/>
                    </a:lnB>
                  </a:tcPr>
                </a:tc>
                <a:tc>
                  <a:txBody>
                    <a:bodyPr/>
                    <a:lstStyle/>
                    <a:p>
                      <a:endParaRPr lang="en-US" sz="1100" dirty="0"/>
                    </a:p>
                  </a:txBody>
                  <a:tcPr marL="0" marR="0" marT="0" marB="0" anchor="ctr">
                    <a:lnL>
                      <a:noFill/>
                    </a:lnL>
                    <a:lnR>
                      <a:noFill/>
                    </a:lnR>
                    <a:lnT>
                      <a:noFill/>
                    </a:lnT>
                    <a:lnB>
                      <a:noFill/>
                    </a:lnB>
                  </a:tcPr>
                </a:tc>
                <a:tc>
                  <a:txBody>
                    <a:bodyPr/>
                    <a:lstStyle/>
                    <a:p>
                      <a:endParaRPr lang="en-US" sz="1100" dirty="0"/>
                    </a:p>
                  </a:txBody>
                  <a:tcPr marL="0" marR="0" marT="0" marB="0" anchor="ctr">
                    <a:lnL>
                      <a:noFill/>
                    </a:lnL>
                    <a:lnR>
                      <a:noFill/>
                    </a:lnR>
                    <a:lnT>
                      <a:noFill/>
                    </a:lnT>
                    <a:lnB>
                      <a:noFill/>
                    </a:lnB>
                  </a:tcPr>
                </a:tc>
                <a:extLst>
                  <a:ext uri="{0D108BD9-81ED-4DB2-BD59-A6C34878D82A}">
                    <a16:rowId xmlns:a16="http://schemas.microsoft.com/office/drawing/2014/main" val="3246848021"/>
                  </a:ext>
                </a:extLst>
              </a:tr>
              <a:tr h="213786">
                <a:tc>
                  <a:txBody>
                    <a:bodyPr/>
                    <a:lstStyle/>
                    <a:p>
                      <a:r>
                        <a:rPr lang="en-US" sz="1100" dirty="0">
                          <a:effectLst/>
                        </a:rPr>
                        <a:t>Junior Pass</a:t>
                      </a:r>
                    </a:p>
                  </a:txBody>
                  <a:tcPr marL="0" marR="0" marT="0" marB="0" anchor="ctr">
                    <a:lnL>
                      <a:noFill/>
                    </a:lnL>
                    <a:lnR>
                      <a:noFill/>
                    </a:lnR>
                    <a:lnT>
                      <a:noFill/>
                    </a:lnT>
                    <a:lnB>
                      <a:noFill/>
                    </a:lnB>
                  </a:tcPr>
                </a:tc>
                <a:tc>
                  <a:txBody>
                    <a:bodyPr/>
                    <a:lstStyle/>
                    <a:p>
                      <a:r>
                        <a:rPr lang="en-US" sz="1100" dirty="0">
                          <a:effectLst/>
                        </a:rPr>
                        <a:t>$300</a:t>
                      </a:r>
                    </a:p>
                  </a:txBody>
                  <a:tcPr marL="0" marR="0" marT="0" marB="0" anchor="ctr">
                    <a:lnL>
                      <a:noFill/>
                    </a:lnL>
                    <a:lnR>
                      <a:noFill/>
                    </a:lnR>
                    <a:lnT>
                      <a:noFill/>
                    </a:lnT>
                    <a:lnB>
                      <a:noFill/>
                    </a:lnB>
                  </a:tcPr>
                </a:tc>
                <a:tc>
                  <a:txBody>
                    <a:bodyPr/>
                    <a:lstStyle/>
                    <a:p>
                      <a:r>
                        <a:rPr lang="en-US" sz="1100" dirty="0">
                          <a:effectLst/>
                        </a:rPr>
                        <a:t>$350</a:t>
                      </a:r>
                    </a:p>
                  </a:txBody>
                  <a:tcPr marL="0" marR="0" marT="0" marB="0" anchor="ctr">
                    <a:lnL>
                      <a:noFill/>
                    </a:lnL>
                    <a:lnR>
                      <a:noFill/>
                    </a:lnR>
                    <a:lnT>
                      <a:noFill/>
                    </a:lnT>
                    <a:lnB>
                      <a:noFill/>
                    </a:lnB>
                  </a:tcPr>
                </a:tc>
                <a:tc>
                  <a:txBody>
                    <a:bodyPr/>
                    <a:lstStyle/>
                    <a:p>
                      <a:r>
                        <a:rPr lang="en-US" sz="1100" dirty="0">
                          <a:effectLst/>
                        </a:rPr>
                        <a:t>$32</a:t>
                      </a:r>
                    </a:p>
                  </a:txBody>
                  <a:tcPr marL="0" marR="0" marT="0" marB="0" anchor="ctr">
                    <a:lnL>
                      <a:noFill/>
                    </a:lnL>
                    <a:lnR>
                      <a:noFill/>
                    </a:lnR>
                    <a:lnT>
                      <a:noFill/>
                    </a:lnT>
                    <a:lnB>
                      <a:noFill/>
                    </a:lnB>
                  </a:tcPr>
                </a:tc>
                <a:tc>
                  <a:txBody>
                    <a:bodyPr/>
                    <a:lstStyle/>
                    <a:p>
                      <a:endParaRPr lang="en-US" sz="1100" dirty="0"/>
                    </a:p>
                  </a:txBody>
                  <a:tcPr marL="0" marR="0" marT="0" marB="0" anchor="ctr">
                    <a:lnL>
                      <a:noFill/>
                    </a:lnL>
                    <a:lnR>
                      <a:noFill/>
                    </a:lnR>
                    <a:lnT>
                      <a:noFill/>
                    </a:lnT>
                    <a:lnB>
                      <a:noFill/>
                    </a:lnB>
                  </a:tcPr>
                </a:tc>
                <a:tc>
                  <a:txBody>
                    <a:bodyPr/>
                    <a:lstStyle/>
                    <a:p>
                      <a:endParaRPr lang="en-US" sz="1100" dirty="0"/>
                    </a:p>
                  </a:txBody>
                  <a:tcPr marL="0" marR="0" marT="0" marB="0" anchor="ctr">
                    <a:lnL>
                      <a:noFill/>
                    </a:lnL>
                    <a:lnR>
                      <a:noFill/>
                    </a:lnR>
                    <a:lnT>
                      <a:noFill/>
                    </a:lnT>
                    <a:lnB>
                      <a:noFill/>
                    </a:lnB>
                  </a:tcPr>
                </a:tc>
                <a:extLst>
                  <a:ext uri="{0D108BD9-81ED-4DB2-BD59-A6C34878D82A}">
                    <a16:rowId xmlns:a16="http://schemas.microsoft.com/office/drawing/2014/main" val="2511250230"/>
                  </a:ext>
                </a:extLst>
              </a:tr>
              <a:tr h="213786">
                <a:tc>
                  <a:txBody>
                    <a:bodyPr/>
                    <a:lstStyle/>
                    <a:p>
                      <a:r>
                        <a:rPr lang="en-US" sz="1100" dirty="0">
                          <a:effectLst/>
                        </a:rPr>
                        <a:t>Trail Pass *</a:t>
                      </a:r>
                    </a:p>
                  </a:txBody>
                  <a:tcPr marL="0" marR="0" marT="0" marB="0" anchor="ctr">
                    <a:lnL>
                      <a:noFill/>
                    </a:lnL>
                    <a:lnR>
                      <a:noFill/>
                    </a:lnR>
                    <a:lnT>
                      <a:noFill/>
                    </a:lnT>
                    <a:lnB>
                      <a:noFill/>
                    </a:lnB>
                  </a:tcPr>
                </a:tc>
                <a:tc>
                  <a:txBody>
                    <a:bodyPr/>
                    <a:lstStyle/>
                    <a:p>
                      <a:r>
                        <a:rPr lang="en-US" sz="1100" dirty="0">
                          <a:effectLst/>
                        </a:rPr>
                        <a:t>$250</a:t>
                      </a:r>
                    </a:p>
                  </a:txBody>
                  <a:tcPr marL="0" marR="0" marT="0" marB="0" anchor="ctr">
                    <a:lnL>
                      <a:noFill/>
                    </a:lnL>
                    <a:lnR>
                      <a:noFill/>
                    </a:lnR>
                    <a:lnT>
                      <a:noFill/>
                    </a:lnT>
                    <a:lnB>
                      <a:noFill/>
                    </a:lnB>
                  </a:tcPr>
                </a:tc>
                <a:tc>
                  <a:txBody>
                    <a:bodyPr/>
                    <a:lstStyle/>
                    <a:p>
                      <a:r>
                        <a:rPr lang="en-US" sz="1100" dirty="0">
                          <a:effectLst/>
                        </a:rPr>
                        <a:t>$300</a:t>
                      </a:r>
                    </a:p>
                  </a:txBody>
                  <a:tcPr marL="0" marR="0" marT="0" marB="0" anchor="ctr">
                    <a:lnL>
                      <a:noFill/>
                    </a:lnL>
                    <a:lnR>
                      <a:noFill/>
                    </a:lnR>
                    <a:lnT>
                      <a:noFill/>
                    </a:lnT>
                    <a:lnB>
                      <a:noFill/>
                    </a:lnB>
                  </a:tcPr>
                </a:tc>
                <a:tc>
                  <a:txBody>
                    <a:bodyPr/>
                    <a:lstStyle/>
                    <a:p>
                      <a:r>
                        <a:rPr lang="en-US" sz="1100" dirty="0">
                          <a:effectLst/>
                        </a:rPr>
                        <a:t>$28</a:t>
                      </a:r>
                    </a:p>
                  </a:txBody>
                  <a:tcPr marL="0" marR="0" marT="0" marB="0" anchor="ctr">
                    <a:lnL>
                      <a:noFill/>
                    </a:lnL>
                    <a:lnR>
                      <a:noFill/>
                    </a:lnR>
                    <a:lnT>
                      <a:noFill/>
                    </a:lnT>
                    <a:lnB>
                      <a:noFill/>
                    </a:lnB>
                  </a:tcPr>
                </a:tc>
                <a:tc>
                  <a:txBody>
                    <a:bodyPr/>
                    <a:lstStyle/>
                    <a:p>
                      <a:endParaRPr lang="en-US" sz="1100" dirty="0"/>
                    </a:p>
                  </a:txBody>
                  <a:tcPr marL="0" marR="0" marT="0" marB="0" anchor="ctr">
                    <a:lnL>
                      <a:noFill/>
                    </a:lnL>
                    <a:lnR>
                      <a:noFill/>
                    </a:lnR>
                    <a:lnT>
                      <a:noFill/>
                    </a:lnT>
                    <a:lnB>
                      <a:noFill/>
                    </a:lnB>
                  </a:tcPr>
                </a:tc>
                <a:tc>
                  <a:txBody>
                    <a:bodyPr/>
                    <a:lstStyle/>
                    <a:p>
                      <a:endParaRPr lang="en-US" sz="1100" dirty="0"/>
                    </a:p>
                  </a:txBody>
                  <a:tcPr marL="0" marR="0" marT="0" marB="0" anchor="ctr">
                    <a:lnL>
                      <a:noFill/>
                    </a:lnL>
                    <a:lnR>
                      <a:noFill/>
                    </a:lnR>
                    <a:lnT>
                      <a:noFill/>
                    </a:lnT>
                    <a:lnB>
                      <a:noFill/>
                    </a:lnB>
                  </a:tcPr>
                </a:tc>
                <a:extLst>
                  <a:ext uri="{0D108BD9-81ED-4DB2-BD59-A6C34878D82A}">
                    <a16:rowId xmlns:a16="http://schemas.microsoft.com/office/drawing/2014/main" val="2794885459"/>
                  </a:ext>
                </a:extLst>
              </a:tr>
              <a:tr h="427574">
                <a:tc>
                  <a:txBody>
                    <a:bodyPr/>
                    <a:lstStyle/>
                    <a:p>
                      <a:r>
                        <a:rPr lang="en-US" sz="1100" dirty="0">
                          <a:effectLst/>
                        </a:rPr>
                        <a:t>Adult Pass w/cart **</a:t>
                      </a:r>
                    </a:p>
                  </a:txBody>
                  <a:tcPr marL="0" marR="0" marT="0" marB="0" anchor="ctr">
                    <a:lnL>
                      <a:noFill/>
                    </a:lnL>
                    <a:lnR>
                      <a:noFill/>
                    </a:lnR>
                    <a:lnT>
                      <a:noFill/>
                    </a:lnT>
                    <a:lnB>
                      <a:noFill/>
                    </a:lnB>
                  </a:tcPr>
                </a:tc>
                <a:tc>
                  <a:txBody>
                    <a:bodyPr/>
                    <a:lstStyle/>
                    <a:p>
                      <a:r>
                        <a:rPr lang="en-US" sz="1100" dirty="0">
                          <a:effectLst/>
                        </a:rPr>
                        <a:t>$875</a:t>
                      </a:r>
                    </a:p>
                  </a:txBody>
                  <a:tcPr marL="0" marR="0" marT="0" marB="0" anchor="ctr">
                    <a:lnL>
                      <a:noFill/>
                    </a:lnL>
                    <a:lnR>
                      <a:noFill/>
                    </a:lnR>
                    <a:lnT>
                      <a:noFill/>
                    </a:lnT>
                    <a:lnB>
                      <a:noFill/>
                    </a:lnB>
                  </a:tcPr>
                </a:tc>
                <a:tc>
                  <a:txBody>
                    <a:bodyPr/>
                    <a:lstStyle/>
                    <a:p>
                      <a:r>
                        <a:rPr lang="en-US" sz="1100" dirty="0">
                          <a:effectLst/>
                        </a:rPr>
                        <a:t>$1,400</a:t>
                      </a:r>
                    </a:p>
                  </a:txBody>
                  <a:tcPr marL="0" marR="0" marT="0" marB="0" anchor="ctr">
                    <a:lnL>
                      <a:noFill/>
                    </a:lnL>
                    <a:lnR>
                      <a:noFill/>
                    </a:lnR>
                    <a:lnT>
                      <a:noFill/>
                    </a:lnT>
                    <a:lnB>
                      <a:noFill/>
                    </a:lnB>
                  </a:tcPr>
                </a:tc>
                <a:tc>
                  <a:txBody>
                    <a:bodyPr/>
                    <a:lstStyle/>
                    <a:p>
                      <a:r>
                        <a:rPr lang="en-US" sz="1100" dirty="0">
                          <a:effectLst/>
                        </a:rPr>
                        <a:t>$120</a:t>
                      </a:r>
                    </a:p>
                  </a:txBody>
                  <a:tcPr marL="0" marR="0" marT="0" marB="0" anchor="ctr">
                    <a:lnL>
                      <a:noFill/>
                    </a:lnL>
                    <a:lnR>
                      <a:noFill/>
                    </a:lnR>
                    <a:lnT>
                      <a:noFill/>
                    </a:lnT>
                    <a:lnB>
                      <a:noFill/>
                    </a:lnB>
                  </a:tcPr>
                </a:tc>
                <a:tc>
                  <a:txBody>
                    <a:bodyPr/>
                    <a:lstStyle/>
                    <a:p>
                      <a:endParaRPr lang="en-US" sz="1100" dirty="0"/>
                    </a:p>
                  </a:txBody>
                  <a:tcPr marL="0" marR="0" marT="0" marB="0" anchor="ctr">
                    <a:lnL>
                      <a:noFill/>
                    </a:lnL>
                    <a:lnR>
                      <a:noFill/>
                    </a:lnR>
                    <a:lnT>
                      <a:noFill/>
                    </a:lnT>
                    <a:lnB>
                      <a:noFill/>
                    </a:lnB>
                  </a:tcPr>
                </a:tc>
                <a:tc>
                  <a:txBody>
                    <a:bodyPr/>
                    <a:lstStyle/>
                    <a:p>
                      <a:endParaRPr lang="en-US" sz="1100" dirty="0"/>
                    </a:p>
                  </a:txBody>
                  <a:tcPr marL="0" marR="0" marT="0" marB="0" anchor="ctr">
                    <a:lnL>
                      <a:noFill/>
                    </a:lnL>
                    <a:lnR>
                      <a:noFill/>
                    </a:lnR>
                    <a:lnT>
                      <a:noFill/>
                    </a:lnT>
                    <a:lnB>
                      <a:noFill/>
                    </a:lnB>
                  </a:tcPr>
                </a:tc>
                <a:extLst>
                  <a:ext uri="{0D108BD9-81ED-4DB2-BD59-A6C34878D82A}">
                    <a16:rowId xmlns:a16="http://schemas.microsoft.com/office/drawing/2014/main" val="3272114872"/>
                  </a:ext>
                </a:extLst>
              </a:tr>
              <a:tr h="427574">
                <a:tc>
                  <a:txBody>
                    <a:bodyPr/>
                    <a:lstStyle/>
                    <a:p>
                      <a:r>
                        <a:rPr lang="en-US" sz="1100" dirty="0">
                          <a:effectLst/>
                        </a:rPr>
                        <a:t>Senior 65+  w/cart **</a:t>
                      </a:r>
                    </a:p>
                  </a:txBody>
                  <a:tcPr marL="0" marR="0" marT="0" marB="0" anchor="ctr">
                    <a:lnL>
                      <a:noFill/>
                    </a:lnL>
                    <a:lnR>
                      <a:noFill/>
                    </a:lnR>
                    <a:lnT>
                      <a:noFill/>
                    </a:lnT>
                    <a:lnB>
                      <a:noFill/>
                    </a:lnB>
                  </a:tcPr>
                </a:tc>
                <a:tc>
                  <a:txBody>
                    <a:bodyPr/>
                    <a:lstStyle/>
                    <a:p>
                      <a:r>
                        <a:rPr lang="en-US" sz="1100" dirty="0">
                          <a:effectLst/>
                        </a:rPr>
                        <a:t>$765</a:t>
                      </a:r>
                    </a:p>
                  </a:txBody>
                  <a:tcPr marL="0" marR="0" marT="0" marB="0" anchor="ctr">
                    <a:lnL>
                      <a:noFill/>
                    </a:lnL>
                    <a:lnR>
                      <a:noFill/>
                    </a:lnR>
                    <a:lnT>
                      <a:noFill/>
                    </a:lnT>
                    <a:lnB>
                      <a:noFill/>
                    </a:lnB>
                  </a:tcPr>
                </a:tc>
                <a:tc>
                  <a:txBody>
                    <a:bodyPr/>
                    <a:lstStyle/>
                    <a:p>
                      <a:r>
                        <a:rPr lang="en-US" sz="1100" dirty="0">
                          <a:effectLst/>
                        </a:rPr>
                        <a:t>$1,200</a:t>
                      </a:r>
                    </a:p>
                  </a:txBody>
                  <a:tcPr marL="0" marR="0" marT="0" marB="0" anchor="ctr">
                    <a:lnL>
                      <a:noFill/>
                    </a:lnL>
                    <a:lnR>
                      <a:noFill/>
                    </a:lnR>
                    <a:lnT>
                      <a:noFill/>
                    </a:lnT>
                    <a:lnB>
                      <a:noFill/>
                    </a:lnB>
                  </a:tcPr>
                </a:tc>
                <a:tc>
                  <a:txBody>
                    <a:bodyPr/>
                    <a:lstStyle/>
                    <a:p>
                      <a:r>
                        <a:rPr lang="en-US" sz="1100" dirty="0">
                          <a:effectLst/>
                        </a:rPr>
                        <a:t>$104</a:t>
                      </a:r>
                    </a:p>
                  </a:txBody>
                  <a:tcPr marL="0" marR="0" marT="0" marB="0" anchor="ctr">
                    <a:lnL>
                      <a:noFill/>
                    </a:lnL>
                    <a:lnR>
                      <a:noFill/>
                    </a:lnR>
                    <a:lnT>
                      <a:noFill/>
                    </a:lnT>
                    <a:lnB>
                      <a:noFill/>
                    </a:lnB>
                  </a:tcPr>
                </a:tc>
                <a:tc>
                  <a:txBody>
                    <a:bodyPr/>
                    <a:lstStyle/>
                    <a:p>
                      <a:endParaRPr lang="en-US" sz="1100" dirty="0"/>
                    </a:p>
                  </a:txBody>
                  <a:tcPr marL="0" marR="0" marT="0" marB="0" anchor="ctr">
                    <a:lnL>
                      <a:noFill/>
                    </a:lnL>
                    <a:lnR>
                      <a:noFill/>
                    </a:lnR>
                    <a:lnT>
                      <a:noFill/>
                    </a:lnT>
                    <a:lnB>
                      <a:noFill/>
                    </a:lnB>
                  </a:tcPr>
                </a:tc>
                <a:tc>
                  <a:txBody>
                    <a:bodyPr/>
                    <a:lstStyle/>
                    <a:p>
                      <a:endParaRPr lang="en-US" sz="1100" dirty="0"/>
                    </a:p>
                  </a:txBody>
                  <a:tcPr marL="0" marR="0" marT="0" marB="0" anchor="ctr">
                    <a:lnL>
                      <a:noFill/>
                    </a:lnL>
                    <a:lnR>
                      <a:noFill/>
                    </a:lnR>
                    <a:lnT>
                      <a:noFill/>
                    </a:lnT>
                    <a:lnB>
                      <a:noFill/>
                    </a:lnB>
                  </a:tcPr>
                </a:tc>
                <a:extLst>
                  <a:ext uri="{0D108BD9-81ED-4DB2-BD59-A6C34878D82A}">
                    <a16:rowId xmlns:a16="http://schemas.microsoft.com/office/drawing/2014/main" val="788047401"/>
                  </a:ext>
                </a:extLst>
              </a:tr>
              <a:tr h="213786">
                <a:tc>
                  <a:txBody>
                    <a:bodyPr/>
                    <a:lstStyle/>
                    <a:p>
                      <a:endParaRPr lang="en-US" sz="1100" dirty="0">
                        <a:effectLst/>
                      </a:endParaRPr>
                    </a:p>
                  </a:txBody>
                  <a:tcPr marL="0" marR="0" marT="0" marB="0" anchor="ctr">
                    <a:lnL>
                      <a:noFill/>
                    </a:lnL>
                    <a:lnR>
                      <a:noFill/>
                    </a:lnR>
                    <a:lnT>
                      <a:noFill/>
                    </a:lnT>
                    <a:lnB>
                      <a:noFill/>
                    </a:lnB>
                  </a:tcPr>
                </a:tc>
                <a:tc>
                  <a:txBody>
                    <a:bodyPr/>
                    <a:lstStyle/>
                    <a:p>
                      <a:endParaRPr lang="en-US" sz="1100" dirty="0"/>
                    </a:p>
                  </a:txBody>
                  <a:tcPr marL="0" marR="0" marT="0" marB="0" anchor="ctr">
                    <a:lnL>
                      <a:noFill/>
                    </a:lnL>
                    <a:lnR>
                      <a:noFill/>
                    </a:lnR>
                    <a:lnT>
                      <a:noFill/>
                    </a:lnT>
                    <a:lnB>
                      <a:noFill/>
                    </a:lnB>
                  </a:tcPr>
                </a:tc>
                <a:tc>
                  <a:txBody>
                    <a:bodyPr/>
                    <a:lstStyle/>
                    <a:p>
                      <a:endParaRPr lang="en-US" sz="1100" dirty="0"/>
                    </a:p>
                  </a:txBody>
                  <a:tcPr marL="0" marR="0" marT="0" marB="0" anchor="ctr">
                    <a:lnL>
                      <a:noFill/>
                    </a:lnL>
                    <a:lnR>
                      <a:noFill/>
                    </a:lnR>
                    <a:lnT>
                      <a:noFill/>
                    </a:lnT>
                    <a:lnB>
                      <a:noFill/>
                    </a:lnB>
                  </a:tcPr>
                </a:tc>
                <a:tc>
                  <a:txBody>
                    <a:bodyPr/>
                    <a:lstStyle/>
                    <a:p>
                      <a:endParaRPr lang="en-US" sz="1100" dirty="0"/>
                    </a:p>
                  </a:txBody>
                  <a:tcPr marL="0" marR="0" marT="0" marB="0" anchor="ctr">
                    <a:lnL>
                      <a:noFill/>
                    </a:lnL>
                    <a:lnR>
                      <a:noFill/>
                    </a:lnR>
                    <a:lnT>
                      <a:noFill/>
                    </a:lnT>
                    <a:lnB>
                      <a:noFill/>
                    </a:lnB>
                  </a:tcPr>
                </a:tc>
                <a:tc>
                  <a:txBody>
                    <a:bodyPr/>
                    <a:lstStyle/>
                    <a:p>
                      <a:endParaRPr lang="en-US" sz="1100" dirty="0"/>
                    </a:p>
                  </a:txBody>
                  <a:tcPr marL="0" marR="0" marT="0" marB="0" anchor="ctr">
                    <a:lnL>
                      <a:noFill/>
                    </a:lnL>
                    <a:lnR>
                      <a:noFill/>
                    </a:lnR>
                    <a:lnT>
                      <a:noFill/>
                    </a:lnT>
                    <a:lnB>
                      <a:noFill/>
                    </a:lnB>
                  </a:tcPr>
                </a:tc>
                <a:tc>
                  <a:txBody>
                    <a:bodyPr/>
                    <a:lstStyle/>
                    <a:p>
                      <a:endParaRPr lang="en-US" sz="1100" dirty="0"/>
                    </a:p>
                  </a:txBody>
                  <a:tcPr marL="0" marR="0" marT="0" marB="0" anchor="ctr">
                    <a:lnL>
                      <a:noFill/>
                    </a:lnL>
                    <a:lnR>
                      <a:noFill/>
                    </a:lnR>
                    <a:lnT>
                      <a:noFill/>
                    </a:lnT>
                    <a:lnB>
                      <a:noFill/>
                    </a:lnB>
                  </a:tcPr>
                </a:tc>
                <a:extLst>
                  <a:ext uri="{0D108BD9-81ED-4DB2-BD59-A6C34878D82A}">
                    <a16:rowId xmlns:a16="http://schemas.microsoft.com/office/drawing/2014/main" val="584890421"/>
                  </a:ext>
                </a:extLst>
              </a:tr>
            </a:tbl>
          </a:graphicData>
        </a:graphic>
      </p:graphicFrame>
      <p:graphicFrame>
        <p:nvGraphicFramePr>
          <p:cNvPr id="12" name="Table 11">
            <a:extLst>
              <a:ext uri="{FF2B5EF4-FFF2-40B4-BE49-F238E27FC236}">
                <a16:creationId xmlns:a16="http://schemas.microsoft.com/office/drawing/2014/main" id="{D211C546-C59C-F200-9B03-882FBA289152}"/>
              </a:ext>
            </a:extLst>
          </p:cNvPr>
          <p:cNvGraphicFramePr>
            <a:graphicFrameLocks noGrp="1"/>
          </p:cNvGraphicFramePr>
          <p:nvPr>
            <p:extLst>
              <p:ext uri="{D42A27DB-BD31-4B8C-83A1-F6EECF244321}">
                <p14:modId xmlns:p14="http://schemas.microsoft.com/office/powerpoint/2010/main" val="754916839"/>
              </p:ext>
            </p:extLst>
          </p:nvPr>
        </p:nvGraphicFramePr>
        <p:xfrm>
          <a:off x="6179981" y="1351208"/>
          <a:ext cx="5852803" cy="3665220"/>
        </p:xfrm>
        <a:graphic>
          <a:graphicData uri="http://schemas.openxmlformats.org/drawingml/2006/table">
            <a:tbl>
              <a:tblPr firstRow="1" bandRow="1">
                <a:tableStyleId>{5C22544A-7EE6-4342-B048-85BDC9FD1C3A}</a:tableStyleId>
              </a:tblPr>
              <a:tblGrid>
                <a:gridCol w="1276649">
                  <a:extLst>
                    <a:ext uri="{9D8B030D-6E8A-4147-A177-3AD203B41FA5}">
                      <a16:colId xmlns:a16="http://schemas.microsoft.com/office/drawing/2014/main" val="4288612431"/>
                    </a:ext>
                  </a:extLst>
                </a:gridCol>
                <a:gridCol w="872076">
                  <a:extLst>
                    <a:ext uri="{9D8B030D-6E8A-4147-A177-3AD203B41FA5}">
                      <a16:colId xmlns:a16="http://schemas.microsoft.com/office/drawing/2014/main" val="1986606953"/>
                    </a:ext>
                  </a:extLst>
                </a:gridCol>
                <a:gridCol w="908038">
                  <a:extLst>
                    <a:ext uri="{9D8B030D-6E8A-4147-A177-3AD203B41FA5}">
                      <a16:colId xmlns:a16="http://schemas.microsoft.com/office/drawing/2014/main" val="3530779376"/>
                    </a:ext>
                  </a:extLst>
                </a:gridCol>
                <a:gridCol w="503467">
                  <a:extLst>
                    <a:ext uri="{9D8B030D-6E8A-4147-A177-3AD203B41FA5}">
                      <a16:colId xmlns:a16="http://schemas.microsoft.com/office/drawing/2014/main" val="1546298321"/>
                    </a:ext>
                  </a:extLst>
                </a:gridCol>
                <a:gridCol w="467505">
                  <a:extLst>
                    <a:ext uri="{9D8B030D-6E8A-4147-A177-3AD203B41FA5}">
                      <a16:colId xmlns:a16="http://schemas.microsoft.com/office/drawing/2014/main" val="1177427513"/>
                    </a:ext>
                  </a:extLst>
                </a:gridCol>
                <a:gridCol w="1357563">
                  <a:extLst>
                    <a:ext uri="{9D8B030D-6E8A-4147-A177-3AD203B41FA5}">
                      <a16:colId xmlns:a16="http://schemas.microsoft.com/office/drawing/2014/main" val="1480623183"/>
                    </a:ext>
                  </a:extLst>
                </a:gridCol>
                <a:gridCol w="467505">
                  <a:extLst>
                    <a:ext uri="{9D8B030D-6E8A-4147-A177-3AD203B41FA5}">
                      <a16:colId xmlns:a16="http://schemas.microsoft.com/office/drawing/2014/main" val="3634481156"/>
                    </a:ext>
                  </a:extLst>
                </a:gridCol>
              </a:tblGrid>
              <a:tr h="190500">
                <a:tc>
                  <a:txBody>
                    <a:bodyPr/>
                    <a:lstStyle/>
                    <a:p>
                      <a:r>
                        <a:rPr lang="en-US" sz="1200" dirty="0">
                          <a:effectLst/>
                        </a:rPr>
                        <a:t>Punch Card</a:t>
                      </a:r>
                    </a:p>
                  </a:txBody>
                  <a:tcPr marL="0" marR="0" marT="0" marB="0" anchor="ctr">
                    <a:lnL>
                      <a:noFill/>
                    </a:lnL>
                    <a:lnR>
                      <a:noFill/>
                    </a:lnR>
                    <a:lnT>
                      <a:noFill/>
                    </a:lnT>
                    <a:lnB>
                      <a:noFill/>
                    </a:lnB>
                  </a:tcPr>
                </a:tc>
                <a:tc>
                  <a:txBody>
                    <a:bodyPr/>
                    <a:lstStyle/>
                    <a:p>
                      <a:endParaRPr lang="en-US" sz="1200" dirty="0">
                        <a:effectLst/>
                      </a:endParaRPr>
                    </a:p>
                  </a:txBody>
                  <a:tcPr marL="0" marR="0" marT="0" marB="0" anchor="ctr">
                    <a:lnL>
                      <a:noFill/>
                    </a:lnL>
                    <a:lnR>
                      <a:noFill/>
                    </a:lnR>
                    <a:lnT>
                      <a:noFill/>
                    </a:lnT>
                    <a:lnB>
                      <a:noFill/>
                    </a:lnB>
                  </a:tcPr>
                </a:tc>
                <a:tc>
                  <a:txBody>
                    <a:bodyPr/>
                    <a:lstStyle/>
                    <a:p>
                      <a:endParaRPr lang="en-US" sz="1200" dirty="0">
                        <a:effectLst/>
                      </a:endParaRPr>
                    </a:p>
                  </a:txBody>
                  <a:tcPr marL="0" marR="0" marT="0" marB="0" anchor="ctr">
                    <a:lnL>
                      <a:noFill/>
                    </a:lnL>
                    <a:lnR>
                      <a:noFill/>
                    </a:lnR>
                    <a:lnT>
                      <a:noFill/>
                    </a:lnT>
                    <a:lnB>
                      <a:noFill/>
                    </a:lnB>
                  </a:tcPr>
                </a:tc>
                <a:tc>
                  <a:txBody>
                    <a:bodyPr/>
                    <a:lstStyle/>
                    <a:p>
                      <a:endParaRPr lang="en-US" sz="1200" dirty="0">
                        <a:effectLst/>
                      </a:endParaRPr>
                    </a:p>
                  </a:txBody>
                  <a:tcPr marL="0" marR="0" marT="0" marB="0" anchor="ctr">
                    <a:lnL>
                      <a:noFill/>
                    </a:lnL>
                    <a:lnR>
                      <a:noFill/>
                    </a:lnR>
                    <a:lnT>
                      <a:noFill/>
                    </a:lnT>
                    <a:lnB>
                      <a:noFill/>
                    </a:lnB>
                  </a:tcPr>
                </a:tc>
                <a:tc>
                  <a:txBody>
                    <a:bodyPr/>
                    <a:lstStyle/>
                    <a:p>
                      <a:endParaRPr lang="en-US" sz="1200" dirty="0">
                        <a:effectLst/>
                      </a:endParaRPr>
                    </a:p>
                  </a:txBody>
                  <a:tcPr marL="0" marR="0" marT="0" marB="0" anchor="ctr">
                    <a:lnL>
                      <a:noFill/>
                    </a:lnL>
                    <a:lnR>
                      <a:noFill/>
                    </a:lnR>
                    <a:lnT>
                      <a:noFill/>
                    </a:lnT>
                    <a:lnB>
                      <a:noFill/>
                    </a:lnB>
                  </a:tcPr>
                </a:tc>
                <a:tc>
                  <a:txBody>
                    <a:bodyPr/>
                    <a:lstStyle/>
                    <a:p>
                      <a:endParaRPr lang="en-US" sz="1200" dirty="0">
                        <a:effectLst/>
                      </a:endParaRPr>
                    </a:p>
                  </a:txBody>
                  <a:tcPr marL="0" marR="0" marT="0" marB="0" anchor="ctr">
                    <a:lnL>
                      <a:noFill/>
                    </a:lnL>
                    <a:lnR>
                      <a:noFill/>
                    </a:lnR>
                    <a:lnT>
                      <a:noFill/>
                    </a:lnT>
                    <a:lnB>
                      <a:noFill/>
                    </a:lnB>
                  </a:tcPr>
                </a:tc>
                <a:tc>
                  <a:txBody>
                    <a:bodyPr/>
                    <a:lstStyle/>
                    <a:p>
                      <a:endParaRPr lang="en-US" sz="1200" dirty="0">
                        <a:effectLst/>
                      </a:endParaRPr>
                    </a:p>
                  </a:txBody>
                  <a:tcPr marL="0" marR="0" marT="0" marB="0" anchor="ctr">
                    <a:lnL>
                      <a:noFill/>
                    </a:lnL>
                    <a:lnR>
                      <a:noFill/>
                    </a:lnR>
                    <a:lnT>
                      <a:noFill/>
                    </a:lnT>
                    <a:lnB>
                      <a:noFill/>
                    </a:lnB>
                  </a:tcPr>
                </a:tc>
                <a:extLst>
                  <a:ext uri="{0D108BD9-81ED-4DB2-BD59-A6C34878D82A}">
                    <a16:rowId xmlns:a16="http://schemas.microsoft.com/office/drawing/2014/main" val="452536645"/>
                  </a:ext>
                </a:extLst>
              </a:tr>
              <a:tr h="182880">
                <a:tc>
                  <a:txBody>
                    <a:bodyPr/>
                    <a:lstStyle/>
                    <a:p>
                      <a:r>
                        <a:rPr lang="en-US" sz="1200" dirty="0">
                          <a:effectLst/>
                        </a:rPr>
                        <a:t>Punch Card - 20 Rounds</a:t>
                      </a:r>
                    </a:p>
                  </a:txBody>
                  <a:tcPr marL="0" marR="0" marT="0" marB="0" anchor="ctr">
                    <a:lnL>
                      <a:noFill/>
                    </a:lnL>
                    <a:lnR>
                      <a:noFill/>
                    </a:lnR>
                    <a:lnT>
                      <a:noFill/>
                    </a:lnT>
                    <a:lnB>
                      <a:noFill/>
                    </a:lnB>
                  </a:tcPr>
                </a:tc>
                <a:tc>
                  <a:txBody>
                    <a:bodyPr/>
                    <a:lstStyle/>
                    <a:p>
                      <a:r>
                        <a:rPr lang="en-US" sz="1200" dirty="0"/>
                        <a:t>Current Weekday</a:t>
                      </a:r>
                    </a:p>
                  </a:txBody>
                  <a:tcPr marL="0" marR="0" marT="0" marB="0" anchor="ctr">
                    <a:lnL>
                      <a:noFill/>
                    </a:lnL>
                    <a:lnR>
                      <a:noFill/>
                    </a:lnR>
                    <a:lnT>
                      <a:noFill/>
                    </a:lnT>
                    <a:lnB>
                      <a:noFill/>
                    </a:lnB>
                  </a:tcPr>
                </a:tc>
                <a:tc>
                  <a:txBody>
                    <a:bodyPr/>
                    <a:lstStyle/>
                    <a:p>
                      <a:r>
                        <a:rPr lang="en-US" sz="1200" dirty="0"/>
                        <a:t>Proposed Weekday</a:t>
                      </a:r>
                    </a:p>
                  </a:txBody>
                  <a:tcPr marL="0" marR="0" marT="0" marB="0" anchor="ctr">
                    <a:lnL>
                      <a:noFill/>
                    </a:lnL>
                    <a:lnR>
                      <a:noFill/>
                    </a:lnR>
                    <a:lnT>
                      <a:noFill/>
                    </a:lnT>
                    <a:lnB>
                      <a:noFill/>
                    </a:lnB>
                  </a:tcPr>
                </a:tc>
                <a:tc>
                  <a:txBody>
                    <a:bodyPr/>
                    <a:lstStyle/>
                    <a:p>
                      <a:endParaRPr lang="en-US" sz="1200" dirty="0"/>
                    </a:p>
                  </a:txBody>
                  <a:tcPr marL="0" marR="0" marT="0" marB="0" anchor="ctr">
                    <a:lnL>
                      <a:noFill/>
                    </a:lnL>
                    <a:lnR>
                      <a:noFill/>
                    </a:lnR>
                    <a:lnT>
                      <a:noFill/>
                    </a:lnT>
                    <a:lnB>
                      <a:noFill/>
                    </a:lnB>
                  </a:tcPr>
                </a:tc>
                <a:tc>
                  <a:txBody>
                    <a:bodyPr/>
                    <a:lstStyle/>
                    <a:p>
                      <a:endParaRPr lang="en-US" sz="1200" dirty="0"/>
                    </a:p>
                  </a:txBody>
                  <a:tcPr marL="0" marR="0" marT="0" marB="0" anchor="ctr">
                    <a:lnL>
                      <a:noFill/>
                    </a:lnL>
                    <a:lnR>
                      <a:noFill/>
                    </a:lnR>
                    <a:lnT>
                      <a:noFill/>
                    </a:lnT>
                    <a:lnB>
                      <a:noFill/>
                    </a:lnB>
                  </a:tcPr>
                </a:tc>
                <a:tc>
                  <a:txBody>
                    <a:bodyPr/>
                    <a:lstStyle/>
                    <a:p>
                      <a:endParaRPr lang="en-US" sz="1200" dirty="0"/>
                    </a:p>
                  </a:txBody>
                  <a:tcPr marL="0" marR="0" marT="0" marB="0" anchor="ctr">
                    <a:lnL>
                      <a:noFill/>
                    </a:lnL>
                    <a:lnR>
                      <a:noFill/>
                    </a:lnR>
                    <a:lnT>
                      <a:noFill/>
                    </a:lnT>
                    <a:lnB>
                      <a:noFill/>
                    </a:lnB>
                  </a:tcPr>
                </a:tc>
                <a:tc>
                  <a:txBody>
                    <a:bodyPr/>
                    <a:lstStyle/>
                    <a:p>
                      <a:endParaRPr lang="en-US" sz="1200" dirty="0"/>
                    </a:p>
                  </a:txBody>
                  <a:tcPr marL="0" marR="0" marT="0" marB="0" anchor="ctr">
                    <a:lnL>
                      <a:noFill/>
                    </a:lnL>
                    <a:lnR>
                      <a:noFill/>
                    </a:lnR>
                    <a:lnT>
                      <a:noFill/>
                    </a:lnT>
                    <a:lnB>
                      <a:noFill/>
                    </a:lnB>
                  </a:tcPr>
                </a:tc>
                <a:extLst>
                  <a:ext uri="{0D108BD9-81ED-4DB2-BD59-A6C34878D82A}">
                    <a16:rowId xmlns:a16="http://schemas.microsoft.com/office/drawing/2014/main" val="758546867"/>
                  </a:ext>
                </a:extLst>
              </a:tr>
              <a:tr h="182880">
                <a:tc>
                  <a:txBody>
                    <a:bodyPr/>
                    <a:lstStyle/>
                    <a:p>
                      <a:r>
                        <a:rPr lang="en-US" sz="1200" dirty="0">
                          <a:effectLst/>
                        </a:rPr>
                        <a:t>Weekday No Cart</a:t>
                      </a:r>
                    </a:p>
                  </a:txBody>
                  <a:tcPr marL="0" marR="0" marT="0" marB="0" anchor="ctr">
                    <a:lnL>
                      <a:noFill/>
                    </a:lnL>
                    <a:lnR>
                      <a:noFill/>
                    </a:lnR>
                    <a:lnT>
                      <a:noFill/>
                    </a:lnT>
                    <a:lnB>
                      <a:noFill/>
                    </a:lnB>
                  </a:tcPr>
                </a:tc>
                <a:tc>
                  <a:txBody>
                    <a:bodyPr/>
                    <a:lstStyle/>
                    <a:p>
                      <a:r>
                        <a:rPr lang="en-US" sz="1200" dirty="0"/>
                        <a:t>$180.00</a:t>
                      </a:r>
                    </a:p>
                  </a:txBody>
                  <a:tcPr marL="0" marR="0" marT="0" marB="0" anchor="ctr">
                    <a:lnL>
                      <a:noFill/>
                    </a:lnL>
                    <a:lnR>
                      <a:noFill/>
                    </a:lnR>
                    <a:lnT>
                      <a:noFill/>
                    </a:lnT>
                    <a:lnB>
                      <a:noFill/>
                    </a:lnB>
                  </a:tcPr>
                </a:tc>
                <a:tc>
                  <a:txBody>
                    <a:bodyPr/>
                    <a:lstStyle/>
                    <a:p>
                      <a:r>
                        <a:rPr lang="en-US" sz="1200" dirty="0">
                          <a:effectLst/>
                        </a:rPr>
                        <a:t>$270</a:t>
                      </a:r>
                    </a:p>
                  </a:txBody>
                  <a:tcPr marL="0" marR="0" marT="0" marB="0" anchor="ctr">
                    <a:lnL>
                      <a:noFill/>
                    </a:lnL>
                    <a:lnR>
                      <a:noFill/>
                    </a:lnR>
                    <a:lnT>
                      <a:noFill/>
                    </a:lnT>
                    <a:lnB>
                      <a:noFill/>
                    </a:lnB>
                  </a:tcPr>
                </a:tc>
                <a:tc>
                  <a:txBody>
                    <a:bodyPr/>
                    <a:lstStyle/>
                    <a:p>
                      <a:endParaRPr lang="en-US" sz="1200" dirty="0"/>
                    </a:p>
                  </a:txBody>
                  <a:tcPr marL="0" marR="0" marT="0" marB="0" anchor="ctr">
                    <a:lnL>
                      <a:noFill/>
                    </a:lnL>
                    <a:lnR>
                      <a:noFill/>
                    </a:lnR>
                    <a:lnT>
                      <a:noFill/>
                    </a:lnT>
                    <a:lnB>
                      <a:noFill/>
                    </a:lnB>
                  </a:tcPr>
                </a:tc>
                <a:tc>
                  <a:txBody>
                    <a:bodyPr/>
                    <a:lstStyle/>
                    <a:p>
                      <a:endParaRPr lang="en-US" sz="1200" dirty="0"/>
                    </a:p>
                  </a:txBody>
                  <a:tcPr marL="0" marR="0" marT="0" marB="0" anchor="ctr">
                    <a:lnL>
                      <a:noFill/>
                    </a:lnL>
                    <a:lnR>
                      <a:noFill/>
                    </a:lnR>
                    <a:lnT>
                      <a:noFill/>
                    </a:lnT>
                    <a:lnB>
                      <a:noFill/>
                    </a:lnB>
                  </a:tcPr>
                </a:tc>
                <a:tc>
                  <a:txBody>
                    <a:bodyPr/>
                    <a:lstStyle/>
                    <a:p>
                      <a:endParaRPr lang="en-US" sz="1200" dirty="0"/>
                    </a:p>
                  </a:txBody>
                  <a:tcPr marL="0" marR="0" marT="0" marB="0" anchor="ctr">
                    <a:lnL>
                      <a:noFill/>
                    </a:lnL>
                    <a:lnR>
                      <a:noFill/>
                    </a:lnR>
                    <a:lnT>
                      <a:noFill/>
                    </a:lnT>
                    <a:lnB>
                      <a:noFill/>
                    </a:lnB>
                  </a:tcPr>
                </a:tc>
                <a:tc>
                  <a:txBody>
                    <a:bodyPr/>
                    <a:lstStyle/>
                    <a:p>
                      <a:endParaRPr lang="en-US" sz="1200" dirty="0"/>
                    </a:p>
                  </a:txBody>
                  <a:tcPr marL="0" marR="0" marT="0" marB="0" anchor="ctr">
                    <a:lnL>
                      <a:noFill/>
                    </a:lnL>
                    <a:lnR>
                      <a:noFill/>
                    </a:lnR>
                    <a:lnT>
                      <a:noFill/>
                    </a:lnT>
                    <a:lnB>
                      <a:noFill/>
                    </a:lnB>
                  </a:tcPr>
                </a:tc>
                <a:extLst>
                  <a:ext uri="{0D108BD9-81ED-4DB2-BD59-A6C34878D82A}">
                    <a16:rowId xmlns:a16="http://schemas.microsoft.com/office/drawing/2014/main" val="3242808417"/>
                  </a:ext>
                </a:extLst>
              </a:tr>
              <a:tr h="182880">
                <a:tc>
                  <a:txBody>
                    <a:bodyPr/>
                    <a:lstStyle/>
                    <a:p>
                      <a:r>
                        <a:rPr lang="en-US" sz="1200" dirty="0">
                          <a:effectLst/>
                        </a:rPr>
                        <a:t>Weekday With Cart ***</a:t>
                      </a:r>
                    </a:p>
                  </a:txBody>
                  <a:tcPr marL="0" marR="0" marT="0" marB="0" anchor="ctr">
                    <a:lnL>
                      <a:noFill/>
                    </a:lnL>
                    <a:lnR>
                      <a:noFill/>
                    </a:lnR>
                    <a:lnT>
                      <a:noFill/>
                    </a:lnT>
                    <a:lnB>
                      <a:noFill/>
                    </a:lnB>
                  </a:tcPr>
                </a:tc>
                <a:tc>
                  <a:txBody>
                    <a:bodyPr/>
                    <a:lstStyle/>
                    <a:p>
                      <a:r>
                        <a:rPr lang="en-US" sz="1200" dirty="0">
                          <a:effectLst/>
                        </a:rPr>
                        <a:t>$300.00</a:t>
                      </a:r>
                    </a:p>
                  </a:txBody>
                  <a:tcPr marL="0" marR="0" marT="0" marB="0" anchor="ctr">
                    <a:lnL>
                      <a:noFill/>
                    </a:lnL>
                    <a:lnR>
                      <a:noFill/>
                    </a:lnR>
                    <a:lnT>
                      <a:noFill/>
                    </a:lnT>
                    <a:lnB>
                      <a:noFill/>
                    </a:lnB>
                  </a:tcPr>
                </a:tc>
                <a:tc>
                  <a:txBody>
                    <a:bodyPr/>
                    <a:lstStyle/>
                    <a:p>
                      <a:r>
                        <a:rPr lang="en-US" sz="1200" dirty="0">
                          <a:effectLst/>
                        </a:rPr>
                        <a:t>$430</a:t>
                      </a:r>
                    </a:p>
                  </a:txBody>
                  <a:tcPr marL="0" marR="0" marT="0" marB="0" anchor="ctr">
                    <a:lnL>
                      <a:noFill/>
                    </a:lnL>
                    <a:lnR>
                      <a:noFill/>
                    </a:lnR>
                    <a:lnT>
                      <a:noFill/>
                    </a:lnT>
                    <a:lnB>
                      <a:noFill/>
                    </a:lnB>
                  </a:tcPr>
                </a:tc>
                <a:tc>
                  <a:txBody>
                    <a:bodyPr/>
                    <a:lstStyle/>
                    <a:p>
                      <a:endParaRPr lang="en-US" sz="1200" dirty="0"/>
                    </a:p>
                  </a:txBody>
                  <a:tcPr marL="0" marR="0" marT="0" marB="0" anchor="ctr">
                    <a:lnL>
                      <a:noFill/>
                    </a:lnL>
                    <a:lnR>
                      <a:noFill/>
                    </a:lnR>
                    <a:lnT>
                      <a:noFill/>
                    </a:lnT>
                    <a:lnB>
                      <a:noFill/>
                    </a:lnB>
                  </a:tcPr>
                </a:tc>
                <a:tc>
                  <a:txBody>
                    <a:bodyPr/>
                    <a:lstStyle/>
                    <a:p>
                      <a:endParaRPr lang="en-US" sz="1200" dirty="0"/>
                    </a:p>
                  </a:txBody>
                  <a:tcPr marL="0" marR="0" marT="0" marB="0" anchor="ctr">
                    <a:lnL>
                      <a:noFill/>
                    </a:lnL>
                    <a:lnR>
                      <a:noFill/>
                    </a:lnR>
                    <a:lnT>
                      <a:noFill/>
                    </a:lnT>
                    <a:lnB>
                      <a:noFill/>
                    </a:lnB>
                  </a:tcPr>
                </a:tc>
                <a:tc>
                  <a:txBody>
                    <a:bodyPr/>
                    <a:lstStyle/>
                    <a:p>
                      <a:endParaRPr lang="en-US" sz="1200" dirty="0"/>
                    </a:p>
                  </a:txBody>
                  <a:tcPr marL="0" marR="0" marT="0" marB="0" anchor="ctr">
                    <a:lnL>
                      <a:noFill/>
                    </a:lnL>
                    <a:lnR>
                      <a:noFill/>
                    </a:lnR>
                    <a:lnT>
                      <a:noFill/>
                    </a:lnT>
                    <a:lnB>
                      <a:noFill/>
                    </a:lnB>
                  </a:tcPr>
                </a:tc>
                <a:tc>
                  <a:txBody>
                    <a:bodyPr/>
                    <a:lstStyle/>
                    <a:p>
                      <a:endParaRPr lang="en-US" sz="1200" dirty="0"/>
                    </a:p>
                  </a:txBody>
                  <a:tcPr marL="0" marR="0" marT="0" marB="0" anchor="ctr">
                    <a:lnL>
                      <a:noFill/>
                    </a:lnL>
                    <a:lnR>
                      <a:noFill/>
                    </a:lnR>
                    <a:lnT>
                      <a:noFill/>
                    </a:lnT>
                    <a:lnB>
                      <a:noFill/>
                    </a:lnB>
                  </a:tcPr>
                </a:tc>
                <a:extLst>
                  <a:ext uri="{0D108BD9-81ED-4DB2-BD59-A6C34878D82A}">
                    <a16:rowId xmlns:a16="http://schemas.microsoft.com/office/drawing/2014/main" val="75997235"/>
                  </a:ext>
                </a:extLst>
              </a:tr>
              <a:tr h="182880">
                <a:tc>
                  <a:txBody>
                    <a:bodyPr/>
                    <a:lstStyle/>
                    <a:p>
                      <a:r>
                        <a:rPr lang="en-US" sz="1200" dirty="0">
                          <a:effectLst/>
                        </a:rPr>
                        <a:t>Junior no Cart</a:t>
                      </a:r>
                    </a:p>
                  </a:txBody>
                  <a:tcPr marL="0" marR="0" marT="0" marB="0" anchor="ctr">
                    <a:lnL>
                      <a:noFill/>
                    </a:lnL>
                    <a:lnR>
                      <a:noFill/>
                    </a:lnR>
                    <a:lnT>
                      <a:noFill/>
                    </a:lnT>
                    <a:lnB>
                      <a:noFill/>
                    </a:lnB>
                  </a:tcPr>
                </a:tc>
                <a:tc>
                  <a:txBody>
                    <a:bodyPr/>
                    <a:lstStyle/>
                    <a:p>
                      <a:endParaRPr lang="en-US" sz="1200" dirty="0">
                        <a:effectLst/>
                      </a:endParaRPr>
                    </a:p>
                  </a:txBody>
                  <a:tcPr marL="0" marR="0" marT="0" marB="0" anchor="ctr">
                    <a:lnL>
                      <a:noFill/>
                    </a:lnL>
                    <a:lnR>
                      <a:noFill/>
                    </a:lnR>
                    <a:lnT>
                      <a:noFill/>
                    </a:lnT>
                    <a:lnB>
                      <a:noFill/>
                    </a:lnB>
                  </a:tcPr>
                </a:tc>
                <a:tc>
                  <a:txBody>
                    <a:bodyPr/>
                    <a:lstStyle/>
                    <a:p>
                      <a:r>
                        <a:rPr lang="en-US" sz="1200" dirty="0">
                          <a:effectLst/>
                        </a:rPr>
                        <a:t>$150</a:t>
                      </a:r>
                    </a:p>
                  </a:txBody>
                  <a:tcPr marL="0" marR="0" marT="0" marB="0" anchor="ctr">
                    <a:lnL>
                      <a:noFill/>
                    </a:lnL>
                    <a:lnR>
                      <a:noFill/>
                    </a:lnR>
                    <a:lnT>
                      <a:noFill/>
                    </a:lnT>
                    <a:lnB>
                      <a:noFill/>
                    </a:lnB>
                  </a:tcPr>
                </a:tc>
                <a:tc>
                  <a:txBody>
                    <a:bodyPr/>
                    <a:lstStyle/>
                    <a:p>
                      <a:endParaRPr lang="en-US" sz="1200" dirty="0"/>
                    </a:p>
                  </a:txBody>
                  <a:tcPr marL="0" marR="0" marT="0" marB="0" anchor="ctr">
                    <a:lnL>
                      <a:noFill/>
                    </a:lnL>
                    <a:lnR>
                      <a:noFill/>
                    </a:lnR>
                    <a:lnT>
                      <a:noFill/>
                    </a:lnT>
                    <a:lnB>
                      <a:noFill/>
                    </a:lnB>
                  </a:tcPr>
                </a:tc>
                <a:tc>
                  <a:txBody>
                    <a:bodyPr/>
                    <a:lstStyle/>
                    <a:p>
                      <a:endParaRPr lang="en-US" sz="1200" dirty="0"/>
                    </a:p>
                  </a:txBody>
                  <a:tcPr marL="0" marR="0" marT="0" marB="0" anchor="ctr">
                    <a:lnL>
                      <a:noFill/>
                    </a:lnL>
                    <a:lnR>
                      <a:noFill/>
                    </a:lnR>
                    <a:lnT>
                      <a:noFill/>
                    </a:lnT>
                    <a:lnB>
                      <a:noFill/>
                    </a:lnB>
                  </a:tcPr>
                </a:tc>
                <a:tc>
                  <a:txBody>
                    <a:bodyPr/>
                    <a:lstStyle/>
                    <a:p>
                      <a:endParaRPr lang="en-US" sz="1200" dirty="0"/>
                    </a:p>
                  </a:txBody>
                  <a:tcPr marL="0" marR="0" marT="0" marB="0" anchor="ctr">
                    <a:lnL>
                      <a:noFill/>
                    </a:lnL>
                    <a:lnR>
                      <a:noFill/>
                    </a:lnR>
                    <a:lnT>
                      <a:noFill/>
                    </a:lnT>
                    <a:lnB>
                      <a:noFill/>
                    </a:lnB>
                  </a:tcPr>
                </a:tc>
                <a:tc>
                  <a:txBody>
                    <a:bodyPr/>
                    <a:lstStyle/>
                    <a:p>
                      <a:endParaRPr lang="en-US" sz="1200" dirty="0"/>
                    </a:p>
                  </a:txBody>
                  <a:tcPr marL="0" marR="0" marT="0" marB="0" anchor="ctr">
                    <a:lnL>
                      <a:noFill/>
                    </a:lnL>
                    <a:lnR>
                      <a:noFill/>
                    </a:lnR>
                    <a:lnT>
                      <a:noFill/>
                    </a:lnT>
                    <a:lnB>
                      <a:noFill/>
                    </a:lnB>
                  </a:tcPr>
                </a:tc>
                <a:extLst>
                  <a:ext uri="{0D108BD9-81ED-4DB2-BD59-A6C34878D82A}">
                    <a16:rowId xmlns:a16="http://schemas.microsoft.com/office/drawing/2014/main" val="3783407218"/>
                  </a:ext>
                </a:extLst>
              </a:tr>
              <a:tr h="182880">
                <a:tc>
                  <a:txBody>
                    <a:bodyPr/>
                    <a:lstStyle/>
                    <a:p>
                      <a:r>
                        <a:rPr lang="en-US" sz="1200" dirty="0">
                          <a:effectLst/>
                        </a:rPr>
                        <a:t>Senior 65+</a:t>
                      </a:r>
                    </a:p>
                  </a:txBody>
                  <a:tcPr marL="0" marR="0" marT="0" marB="0" anchor="ctr">
                    <a:lnL>
                      <a:noFill/>
                    </a:lnL>
                    <a:lnR>
                      <a:noFill/>
                    </a:lnR>
                    <a:lnT>
                      <a:noFill/>
                    </a:lnT>
                    <a:lnB>
                      <a:noFill/>
                    </a:lnB>
                  </a:tcPr>
                </a:tc>
                <a:tc>
                  <a:txBody>
                    <a:bodyPr/>
                    <a:lstStyle/>
                    <a:p>
                      <a:r>
                        <a:rPr lang="en-US" sz="1200" dirty="0">
                          <a:effectLst/>
                        </a:rPr>
                        <a:t>$150.00</a:t>
                      </a:r>
                    </a:p>
                  </a:txBody>
                  <a:tcPr marL="0" marR="0" marT="0" marB="0" anchor="ctr">
                    <a:lnL>
                      <a:noFill/>
                    </a:lnL>
                    <a:lnR>
                      <a:noFill/>
                    </a:lnR>
                    <a:lnT>
                      <a:noFill/>
                    </a:lnT>
                    <a:lnB>
                      <a:noFill/>
                    </a:lnB>
                  </a:tcPr>
                </a:tc>
                <a:tc>
                  <a:txBody>
                    <a:bodyPr/>
                    <a:lstStyle/>
                    <a:p>
                      <a:r>
                        <a:rPr lang="en-US" sz="1200" dirty="0">
                          <a:effectLst/>
                        </a:rPr>
                        <a:t>$235</a:t>
                      </a:r>
                    </a:p>
                  </a:txBody>
                  <a:tcPr marL="0" marR="0" marT="0" marB="0" anchor="ctr">
                    <a:lnL>
                      <a:noFill/>
                    </a:lnL>
                    <a:lnR>
                      <a:noFill/>
                    </a:lnR>
                    <a:lnT>
                      <a:noFill/>
                    </a:lnT>
                    <a:lnB>
                      <a:noFill/>
                    </a:lnB>
                  </a:tcPr>
                </a:tc>
                <a:tc>
                  <a:txBody>
                    <a:bodyPr/>
                    <a:lstStyle/>
                    <a:p>
                      <a:endParaRPr lang="en-US" sz="1200" dirty="0"/>
                    </a:p>
                  </a:txBody>
                  <a:tcPr marL="0" marR="0" marT="0" marB="0" anchor="ctr">
                    <a:lnL>
                      <a:noFill/>
                    </a:lnL>
                    <a:lnR>
                      <a:noFill/>
                    </a:lnR>
                    <a:lnT>
                      <a:noFill/>
                    </a:lnT>
                    <a:lnB>
                      <a:noFill/>
                    </a:lnB>
                  </a:tcPr>
                </a:tc>
                <a:tc>
                  <a:txBody>
                    <a:bodyPr/>
                    <a:lstStyle/>
                    <a:p>
                      <a:endParaRPr lang="en-US" sz="1200" dirty="0"/>
                    </a:p>
                  </a:txBody>
                  <a:tcPr marL="0" marR="0" marT="0" marB="0" anchor="ctr">
                    <a:lnL>
                      <a:noFill/>
                    </a:lnL>
                    <a:lnR>
                      <a:noFill/>
                    </a:lnR>
                    <a:lnT>
                      <a:noFill/>
                    </a:lnT>
                    <a:lnB>
                      <a:noFill/>
                    </a:lnB>
                  </a:tcPr>
                </a:tc>
                <a:tc>
                  <a:txBody>
                    <a:bodyPr/>
                    <a:lstStyle/>
                    <a:p>
                      <a:endParaRPr lang="en-US" sz="1200" dirty="0"/>
                    </a:p>
                  </a:txBody>
                  <a:tcPr marL="0" marR="0" marT="0" marB="0" anchor="ctr">
                    <a:lnL>
                      <a:noFill/>
                    </a:lnL>
                    <a:lnR>
                      <a:noFill/>
                    </a:lnR>
                    <a:lnT>
                      <a:noFill/>
                    </a:lnT>
                    <a:lnB>
                      <a:noFill/>
                    </a:lnB>
                  </a:tcPr>
                </a:tc>
                <a:tc>
                  <a:txBody>
                    <a:bodyPr/>
                    <a:lstStyle/>
                    <a:p>
                      <a:endParaRPr lang="en-US" sz="1200" dirty="0"/>
                    </a:p>
                  </a:txBody>
                  <a:tcPr marL="0" marR="0" marT="0" marB="0" anchor="ctr">
                    <a:lnL>
                      <a:noFill/>
                    </a:lnL>
                    <a:lnR>
                      <a:noFill/>
                    </a:lnR>
                    <a:lnT>
                      <a:noFill/>
                    </a:lnT>
                    <a:lnB>
                      <a:noFill/>
                    </a:lnB>
                  </a:tcPr>
                </a:tc>
                <a:extLst>
                  <a:ext uri="{0D108BD9-81ED-4DB2-BD59-A6C34878D82A}">
                    <a16:rowId xmlns:a16="http://schemas.microsoft.com/office/drawing/2014/main" val="426342745"/>
                  </a:ext>
                </a:extLst>
              </a:tr>
              <a:tr h="190500">
                <a:tc>
                  <a:txBody>
                    <a:bodyPr/>
                    <a:lstStyle/>
                    <a:p>
                      <a:r>
                        <a:rPr lang="en-US" sz="1200" dirty="0">
                          <a:effectLst/>
                        </a:rPr>
                        <a:t>Senior 65+ with Cart ***</a:t>
                      </a:r>
                    </a:p>
                  </a:txBody>
                  <a:tcPr marL="0" marR="0" marT="0" marB="0" anchor="ctr">
                    <a:lnL>
                      <a:noFill/>
                    </a:lnL>
                    <a:lnR>
                      <a:noFill/>
                    </a:lnR>
                    <a:lnT>
                      <a:noFill/>
                    </a:lnT>
                    <a:lnB>
                      <a:noFill/>
                    </a:lnB>
                  </a:tcPr>
                </a:tc>
                <a:tc>
                  <a:txBody>
                    <a:bodyPr/>
                    <a:lstStyle/>
                    <a:p>
                      <a:r>
                        <a:rPr lang="en-US" sz="1200" dirty="0">
                          <a:effectLst/>
                        </a:rPr>
                        <a:t>$270.00</a:t>
                      </a:r>
                    </a:p>
                  </a:txBody>
                  <a:tcPr marL="0" marR="0" marT="0" marB="0" anchor="ctr">
                    <a:lnL>
                      <a:noFill/>
                    </a:lnL>
                    <a:lnR>
                      <a:noFill/>
                    </a:lnR>
                    <a:lnT>
                      <a:noFill/>
                    </a:lnT>
                    <a:lnB>
                      <a:noFill/>
                    </a:lnB>
                  </a:tcPr>
                </a:tc>
                <a:tc>
                  <a:txBody>
                    <a:bodyPr/>
                    <a:lstStyle/>
                    <a:p>
                      <a:r>
                        <a:rPr lang="en-US" sz="1200" dirty="0">
                          <a:effectLst/>
                        </a:rPr>
                        <a:t>$385</a:t>
                      </a:r>
                    </a:p>
                  </a:txBody>
                  <a:tcPr marL="0" marR="0" marT="0" marB="0" anchor="ctr">
                    <a:lnL>
                      <a:noFill/>
                    </a:lnL>
                    <a:lnR>
                      <a:noFill/>
                    </a:lnR>
                    <a:lnT>
                      <a:noFill/>
                    </a:lnT>
                    <a:lnB>
                      <a:noFill/>
                    </a:lnB>
                  </a:tcPr>
                </a:tc>
                <a:tc>
                  <a:txBody>
                    <a:bodyPr/>
                    <a:lstStyle/>
                    <a:p>
                      <a:endParaRPr lang="en-US" sz="1200" dirty="0"/>
                    </a:p>
                  </a:txBody>
                  <a:tcPr marL="0" marR="0" marT="0" marB="0" anchor="ctr">
                    <a:lnL>
                      <a:noFill/>
                    </a:lnL>
                    <a:lnR>
                      <a:noFill/>
                    </a:lnR>
                    <a:lnT>
                      <a:noFill/>
                    </a:lnT>
                    <a:lnB>
                      <a:noFill/>
                    </a:lnB>
                  </a:tcPr>
                </a:tc>
                <a:tc>
                  <a:txBody>
                    <a:bodyPr/>
                    <a:lstStyle/>
                    <a:p>
                      <a:endParaRPr lang="en-US" sz="1200" dirty="0"/>
                    </a:p>
                  </a:txBody>
                  <a:tcPr marL="0" marR="0" marT="0" marB="0" anchor="ctr">
                    <a:lnL>
                      <a:noFill/>
                    </a:lnL>
                    <a:lnR>
                      <a:noFill/>
                    </a:lnR>
                    <a:lnT>
                      <a:noFill/>
                    </a:lnT>
                    <a:lnB>
                      <a:noFill/>
                    </a:lnB>
                  </a:tcPr>
                </a:tc>
                <a:tc>
                  <a:txBody>
                    <a:bodyPr/>
                    <a:lstStyle/>
                    <a:p>
                      <a:endParaRPr lang="en-US" sz="1200" dirty="0"/>
                    </a:p>
                  </a:txBody>
                  <a:tcPr marL="0" marR="0" marT="0" marB="0" anchor="ctr">
                    <a:lnL>
                      <a:noFill/>
                    </a:lnL>
                    <a:lnR>
                      <a:noFill/>
                    </a:lnR>
                    <a:lnT>
                      <a:noFill/>
                    </a:lnT>
                    <a:lnB>
                      <a:noFill/>
                    </a:lnB>
                  </a:tcPr>
                </a:tc>
                <a:tc>
                  <a:txBody>
                    <a:bodyPr/>
                    <a:lstStyle/>
                    <a:p>
                      <a:endParaRPr lang="en-US" sz="1200" dirty="0"/>
                    </a:p>
                  </a:txBody>
                  <a:tcPr marL="0" marR="0" marT="0" marB="0" anchor="ctr">
                    <a:lnL>
                      <a:noFill/>
                    </a:lnL>
                    <a:lnR>
                      <a:noFill/>
                    </a:lnR>
                    <a:lnT>
                      <a:noFill/>
                    </a:lnT>
                    <a:lnB>
                      <a:noFill/>
                    </a:lnB>
                  </a:tcPr>
                </a:tc>
                <a:extLst>
                  <a:ext uri="{0D108BD9-81ED-4DB2-BD59-A6C34878D82A}">
                    <a16:rowId xmlns:a16="http://schemas.microsoft.com/office/drawing/2014/main" val="848406602"/>
                  </a:ext>
                </a:extLst>
              </a:tr>
              <a:tr h="182880">
                <a:tc>
                  <a:txBody>
                    <a:bodyPr/>
                    <a:lstStyle/>
                    <a:p>
                      <a:endParaRPr lang="en-US" sz="1200" dirty="0">
                        <a:effectLst/>
                      </a:endParaRPr>
                    </a:p>
                  </a:txBody>
                  <a:tcPr marL="0" marR="0" marT="0" marB="0" anchor="ctr">
                    <a:lnL>
                      <a:noFill/>
                    </a:lnL>
                    <a:lnR>
                      <a:noFill/>
                    </a:lnR>
                    <a:lnT>
                      <a:noFill/>
                    </a:lnT>
                    <a:lnB>
                      <a:noFill/>
                    </a:lnB>
                  </a:tcPr>
                </a:tc>
                <a:tc>
                  <a:txBody>
                    <a:bodyPr/>
                    <a:lstStyle/>
                    <a:p>
                      <a:r>
                        <a:rPr lang="en-US" sz="1200" dirty="0">
                          <a:effectLst/>
                        </a:rPr>
                        <a:t>Current weekend</a:t>
                      </a:r>
                    </a:p>
                  </a:txBody>
                  <a:tcPr marL="0" marR="0" marT="0" marB="0" anchor="ctr">
                    <a:lnL>
                      <a:noFill/>
                    </a:lnL>
                    <a:lnR>
                      <a:noFill/>
                    </a:lnR>
                    <a:lnT>
                      <a:noFill/>
                    </a:lnT>
                    <a:lnB>
                      <a:noFill/>
                    </a:lnB>
                  </a:tcPr>
                </a:tc>
                <a:tc>
                  <a:txBody>
                    <a:bodyPr/>
                    <a:lstStyle/>
                    <a:p>
                      <a:r>
                        <a:rPr lang="en-US" sz="1200" dirty="0">
                          <a:effectLst/>
                        </a:rPr>
                        <a:t>Proposed Weekend</a:t>
                      </a:r>
                    </a:p>
                  </a:txBody>
                  <a:tcPr marL="0" marR="0" marT="0" marB="0" anchor="ctr">
                    <a:lnL>
                      <a:noFill/>
                    </a:lnL>
                    <a:lnR>
                      <a:noFill/>
                    </a:lnR>
                    <a:lnT>
                      <a:noFill/>
                    </a:lnT>
                    <a:lnB>
                      <a:noFill/>
                    </a:lnB>
                  </a:tcPr>
                </a:tc>
                <a:tc>
                  <a:txBody>
                    <a:bodyPr/>
                    <a:lstStyle/>
                    <a:p>
                      <a:endParaRPr lang="en-US" sz="1200" dirty="0"/>
                    </a:p>
                  </a:txBody>
                  <a:tcPr marL="0" marR="0" marT="0" marB="0" anchor="ctr">
                    <a:lnL>
                      <a:noFill/>
                    </a:lnL>
                    <a:lnR>
                      <a:noFill/>
                    </a:lnR>
                    <a:lnT>
                      <a:noFill/>
                    </a:lnT>
                    <a:lnB>
                      <a:noFill/>
                    </a:lnB>
                  </a:tcPr>
                </a:tc>
                <a:tc>
                  <a:txBody>
                    <a:bodyPr/>
                    <a:lstStyle/>
                    <a:p>
                      <a:endParaRPr lang="en-US" sz="1200" dirty="0"/>
                    </a:p>
                  </a:txBody>
                  <a:tcPr marL="0" marR="0" marT="0" marB="0" anchor="ctr">
                    <a:lnL>
                      <a:noFill/>
                    </a:lnL>
                    <a:lnR>
                      <a:noFill/>
                    </a:lnR>
                    <a:lnT>
                      <a:noFill/>
                    </a:lnT>
                    <a:lnB>
                      <a:noFill/>
                    </a:lnB>
                  </a:tcPr>
                </a:tc>
                <a:tc>
                  <a:txBody>
                    <a:bodyPr/>
                    <a:lstStyle/>
                    <a:p>
                      <a:endParaRPr lang="en-US" sz="1200" dirty="0"/>
                    </a:p>
                  </a:txBody>
                  <a:tcPr marL="0" marR="0" marT="0" marB="0" anchor="ctr">
                    <a:lnL>
                      <a:noFill/>
                    </a:lnL>
                    <a:lnR>
                      <a:noFill/>
                    </a:lnR>
                    <a:lnT>
                      <a:noFill/>
                    </a:lnT>
                    <a:lnB>
                      <a:noFill/>
                    </a:lnB>
                  </a:tcPr>
                </a:tc>
                <a:tc>
                  <a:txBody>
                    <a:bodyPr/>
                    <a:lstStyle/>
                    <a:p>
                      <a:endParaRPr lang="en-US" sz="1200" dirty="0"/>
                    </a:p>
                  </a:txBody>
                  <a:tcPr marL="0" marR="0" marT="0" marB="0" anchor="ctr">
                    <a:lnL>
                      <a:noFill/>
                    </a:lnL>
                    <a:lnR>
                      <a:noFill/>
                    </a:lnR>
                    <a:lnT>
                      <a:noFill/>
                    </a:lnT>
                    <a:lnB>
                      <a:noFill/>
                    </a:lnB>
                  </a:tcPr>
                </a:tc>
                <a:extLst>
                  <a:ext uri="{0D108BD9-81ED-4DB2-BD59-A6C34878D82A}">
                    <a16:rowId xmlns:a16="http://schemas.microsoft.com/office/drawing/2014/main" val="3788910854"/>
                  </a:ext>
                </a:extLst>
              </a:tr>
              <a:tr h="182880">
                <a:tc>
                  <a:txBody>
                    <a:bodyPr/>
                    <a:lstStyle/>
                    <a:p>
                      <a:r>
                        <a:rPr lang="en-US" sz="1200" dirty="0">
                          <a:effectLst/>
                        </a:rPr>
                        <a:t>Weekend no cart</a:t>
                      </a:r>
                    </a:p>
                  </a:txBody>
                  <a:tcPr marL="0" marR="0" marT="0" marB="0" anchor="ctr">
                    <a:lnL>
                      <a:noFill/>
                    </a:lnL>
                    <a:lnR>
                      <a:noFill/>
                    </a:lnR>
                    <a:lnT>
                      <a:noFill/>
                    </a:lnT>
                    <a:lnB>
                      <a:noFill/>
                    </a:lnB>
                  </a:tcPr>
                </a:tc>
                <a:tc>
                  <a:txBody>
                    <a:bodyPr/>
                    <a:lstStyle/>
                    <a:p>
                      <a:r>
                        <a:rPr lang="en-US" sz="1200" dirty="0"/>
                        <a:t>$220</a:t>
                      </a:r>
                    </a:p>
                  </a:txBody>
                  <a:tcPr marL="0" marR="0" marT="0" marB="0" anchor="ctr">
                    <a:lnL>
                      <a:noFill/>
                    </a:lnL>
                    <a:lnR>
                      <a:noFill/>
                    </a:lnR>
                    <a:lnT>
                      <a:noFill/>
                    </a:lnT>
                    <a:lnB>
                      <a:noFill/>
                    </a:lnB>
                  </a:tcPr>
                </a:tc>
                <a:tc>
                  <a:txBody>
                    <a:bodyPr/>
                    <a:lstStyle/>
                    <a:p>
                      <a:r>
                        <a:rPr lang="en-US" sz="1200" dirty="0">
                          <a:effectLst/>
                        </a:rPr>
                        <a:t>$375</a:t>
                      </a:r>
                    </a:p>
                  </a:txBody>
                  <a:tcPr marL="0" marR="0" marT="0" marB="0" anchor="ctr">
                    <a:lnL>
                      <a:noFill/>
                    </a:lnL>
                    <a:lnR>
                      <a:noFill/>
                    </a:lnR>
                    <a:lnT>
                      <a:noFill/>
                    </a:lnT>
                    <a:lnB>
                      <a:noFill/>
                    </a:lnB>
                  </a:tcPr>
                </a:tc>
                <a:tc>
                  <a:txBody>
                    <a:bodyPr/>
                    <a:lstStyle/>
                    <a:p>
                      <a:endParaRPr lang="en-US" sz="1200" dirty="0"/>
                    </a:p>
                  </a:txBody>
                  <a:tcPr marL="0" marR="0" marT="0" marB="0" anchor="ctr">
                    <a:lnL>
                      <a:noFill/>
                    </a:lnL>
                    <a:lnR>
                      <a:noFill/>
                    </a:lnR>
                    <a:lnT>
                      <a:noFill/>
                    </a:lnT>
                    <a:lnB>
                      <a:noFill/>
                    </a:lnB>
                  </a:tcPr>
                </a:tc>
                <a:tc gridSpan="2">
                  <a:txBody>
                    <a:bodyPr/>
                    <a:lstStyle/>
                    <a:p>
                      <a:r>
                        <a:rPr lang="en-US" sz="1200" dirty="0"/>
                        <a:t>* personal cart</a:t>
                      </a:r>
                    </a:p>
                  </a:txBody>
                  <a:tcPr marL="0" marR="0" marT="0" marB="0" anchor="ctr">
                    <a:lnL>
                      <a:noFill/>
                    </a:lnL>
                    <a:lnR>
                      <a:noFill/>
                    </a:lnR>
                    <a:lnT>
                      <a:noFill/>
                    </a:lnT>
                    <a:lnB>
                      <a:noFill/>
                    </a:lnB>
                  </a:tcPr>
                </a:tc>
                <a:tc hMerge="1">
                  <a:txBody>
                    <a:bodyPr/>
                    <a:lstStyle/>
                    <a:p>
                      <a:endParaRPr lang="en-US"/>
                    </a:p>
                  </a:txBody>
                  <a:tcPr/>
                </a:tc>
                <a:tc>
                  <a:txBody>
                    <a:bodyPr/>
                    <a:lstStyle/>
                    <a:p>
                      <a:endParaRPr lang="en-US" sz="1200" dirty="0"/>
                    </a:p>
                  </a:txBody>
                  <a:tcPr marL="0" marR="0" marT="0" marB="0" anchor="ctr">
                    <a:lnL>
                      <a:noFill/>
                    </a:lnL>
                    <a:lnR>
                      <a:noFill/>
                    </a:lnR>
                    <a:lnT>
                      <a:noFill/>
                    </a:lnT>
                    <a:lnB>
                      <a:noFill/>
                    </a:lnB>
                  </a:tcPr>
                </a:tc>
                <a:extLst>
                  <a:ext uri="{0D108BD9-81ED-4DB2-BD59-A6C34878D82A}">
                    <a16:rowId xmlns:a16="http://schemas.microsoft.com/office/drawing/2014/main" val="2257491169"/>
                  </a:ext>
                </a:extLst>
              </a:tr>
              <a:tr h="182880">
                <a:tc>
                  <a:txBody>
                    <a:bodyPr/>
                    <a:lstStyle/>
                    <a:p>
                      <a:r>
                        <a:rPr lang="en-US" sz="1200" dirty="0">
                          <a:effectLst/>
                        </a:rPr>
                        <a:t>Weekend w/cart ***</a:t>
                      </a:r>
                    </a:p>
                  </a:txBody>
                  <a:tcPr marL="0" marR="0" marT="0" marB="0" anchor="ctr">
                    <a:lnL>
                      <a:noFill/>
                    </a:lnL>
                    <a:lnR>
                      <a:noFill/>
                    </a:lnR>
                    <a:lnT>
                      <a:noFill/>
                    </a:lnT>
                    <a:lnB>
                      <a:noFill/>
                    </a:lnB>
                  </a:tcPr>
                </a:tc>
                <a:tc>
                  <a:txBody>
                    <a:bodyPr/>
                    <a:lstStyle/>
                    <a:p>
                      <a:r>
                        <a:rPr lang="en-US" sz="1200" dirty="0"/>
                        <a:t>$340</a:t>
                      </a:r>
                    </a:p>
                  </a:txBody>
                  <a:tcPr marL="0" marR="0" marT="0" marB="0" anchor="ctr">
                    <a:lnL>
                      <a:noFill/>
                    </a:lnL>
                    <a:lnR>
                      <a:noFill/>
                    </a:lnR>
                    <a:lnT>
                      <a:noFill/>
                    </a:lnT>
                    <a:lnB>
                      <a:noFill/>
                    </a:lnB>
                  </a:tcPr>
                </a:tc>
                <a:tc>
                  <a:txBody>
                    <a:bodyPr/>
                    <a:lstStyle/>
                    <a:p>
                      <a:r>
                        <a:rPr lang="en-US" sz="1200" dirty="0">
                          <a:effectLst/>
                        </a:rPr>
                        <a:t>$550</a:t>
                      </a:r>
                    </a:p>
                  </a:txBody>
                  <a:tcPr marL="0" marR="0" marT="0" marB="0" anchor="ctr">
                    <a:lnL>
                      <a:noFill/>
                    </a:lnL>
                    <a:lnR>
                      <a:noFill/>
                    </a:lnR>
                    <a:lnT>
                      <a:noFill/>
                    </a:lnT>
                    <a:lnB>
                      <a:noFill/>
                    </a:lnB>
                  </a:tcPr>
                </a:tc>
                <a:tc>
                  <a:txBody>
                    <a:bodyPr/>
                    <a:lstStyle/>
                    <a:p>
                      <a:endParaRPr lang="en-US" sz="1200" dirty="0"/>
                    </a:p>
                  </a:txBody>
                  <a:tcPr marL="0" marR="0" marT="0" marB="0" anchor="ctr">
                    <a:lnL>
                      <a:noFill/>
                    </a:lnL>
                    <a:lnR>
                      <a:noFill/>
                    </a:lnR>
                    <a:lnT>
                      <a:noFill/>
                    </a:lnT>
                    <a:lnB>
                      <a:noFill/>
                    </a:lnB>
                  </a:tcPr>
                </a:tc>
                <a:tc gridSpan="2">
                  <a:txBody>
                    <a:bodyPr/>
                    <a:lstStyle/>
                    <a:p>
                      <a:r>
                        <a:rPr lang="en-US" sz="1200" dirty="0"/>
                        <a:t>** Cart rental </a:t>
                      </a:r>
                    </a:p>
                  </a:txBody>
                  <a:tcPr marL="0" marR="0" marT="0" marB="0" anchor="ctr">
                    <a:lnL>
                      <a:noFill/>
                    </a:lnL>
                    <a:lnR>
                      <a:noFill/>
                    </a:lnR>
                    <a:lnT>
                      <a:noFill/>
                    </a:lnT>
                    <a:lnB>
                      <a:noFill/>
                    </a:lnB>
                  </a:tcPr>
                </a:tc>
                <a:tc hMerge="1">
                  <a:txBody>
                    <a:bodyPr/>
                    <a:lstStyle/>
                    <a:p>
                      <a:endParaRPr lang="en-US"/>
                    </a:p>
                  </a:txBody>
                  <a:tcPr/>
                </a:tc>
                <a:tc>
                  <a:txBody>
                    <a:bodyPr/>
                    <a:lstStyle/>
                    <a:p>
                      <a:endParaRPr lang="en-US" sz="1200" dirty="0"/>
                    </a:p>
                  </a:txBody>
                  <a:tcPr marL="0" marR="0" marT="0" marB="0" anchor="ctr">
                    <a:lnL>
                      <a:noFill/>
                    </a:lnL>
                    <a:lnR>
                      <a:noFill/>
                    </a:lnR>
                    <a:lnT>
                      <a:noFill/>
                    </a:lnT>
                    <a:lnB>
                      <a:noFill/>
                    </a:lnB>
                  </a:tcPr>
                </a:tc>
                <a:extLst>
                  <a:ext uri="{0D108BD9-81ED-4DB2-BD59-A6C34878D82A}">
                    <a16:rowId xmlns:a16="http://schemas.microsoft.com/office/drawing/2014/main" val="44008300"/>
                  </a:ext>
                </a:extLst>
              </a:tr>
              <a:tr h="182880">
                <a:tc>
                  <a:txBody>
                    <a:bodyPr/>
                    <a:lstStyle/>
                    <a:p>
                      <a:r>
                        <a:rPr lang="en-US" sz="1200" dirty="0">
                          <a:effectLst/>
                        </a:rPr>
                        <a:t>Junior no cart </a:t>
                      </a:r>
                    </a:p>
                  </a:txBody>
                  <a:tcPr marL="0" marR="0" marT="0" marB="0" anchor="ctr">
                    <a:lnL>
                      <a:noFill/>
                    </a:lnL>
                    <a:lnR>
                      <a:noFill/>
                    </a:lnR>
                    <a:lnT>
                      <a:noFill/>
                    </a:lnT>
                    <a:lnB>
                      <a:noFill/>
                    </a:lnB>
                  </a:tcPr>
                </a:tc>
                <a:tc>
                  <a:txBody>
                    <a:bodyPr/>
                    <a:lstStyle/>
                    <a:p>
                      <a:endParaRPr lang="en-US" sz="1200" dirty="0"/>
                    </a:p>
                  </a:txBody>
                  <a:tcPr marL="0" marR="0" marT="0" marB="0" anchor="ctr">
                    <a:lnL>
                      <a:noFill/>
                    </a:lnL>
                    <a:lnR>
                      <a:noFill/>
                    </a:lnR>
                    <a:lnT>
                      <a:noFill/>
                    </a:lnT>
                    <a:lnB>
                      <a:noFill/>
                    </a:lnB>
                  </a:tcPr>
                </a:tc>
                <a:tc>
                  <a:txBody>
                    <a:bodyPr/>
                    <a:lstStyle/>
                    <a:p>
                      <a:r>
                        <a:rPr lang="en-US" sz="1200" dirty="0">
                          <a:effectLst/>
                        </a:rPr>
                        <a:t>$200</a:t>
                      </a:r>
                    </a:p>
                  </a:txBody>
                  <a:tcPr marL="0" marR="0" marT="0" marB="0" anchor="ctr">
                    <a:lnL>
                      <a:noFill/>
                    </a:lnL>
                    <a:lnR>
                      <a:noFill/>
                    </a:lnR>
                    <a:lnT>
                      <a:noFill/>
                    </a:lnT>
                    <a:lnB>
                      <a:noFill/>
                    </a:lnB>
                  </a:tcPr>
                </a:tc>
                <a:tc>
                  <a:txBody>
                    <a:bodyPr/>
                    <a:lstStyle/>
                    <a:p>
                      <a:endParaRPr lang="en-US" sz="1200" dirty="0"/>
                    </a:p>
                  </a:txBody>
                  <a:tcPr marL="0" marR="0" marT="0" marB="0" anchor="ctr">
                    <a:lnL>
                      <a:noFill/>
                    </a:lnL>
                    <a:lnR>
                      <a:noFill/>
                    </a:lnR>
                    <a:lnT>
                      <a:noFill/>
                    </a:lnT>
                    <a:lnB>
                      <a:noFill/>
                    </a:lnB>
                  </a:tcPr>
                </a:tc>
                <a:tc gridSpan="3">
                  <a:txBody>
                    <a:bodyPr/>
                    <a:lstStyle/>
                    <a:p>
                      <a:r>
                        <a:rPr lang="en-US" sz="1200" dirty="0"/>
                        <a:t>***Use of a cart either owned or course provided.</a:t>
                      </a:r>
                    </a:p>
                  </a:txBody>
                  <a:tcPr marL="0" marR="0" marT="0" marB="0" anchor="ctr">
                    <a:lnL>
                      <a:noFill/>
                    </a:lnL>
                    <a:lnR>
                      <a:noFill/>
                    </a:lnR>
                    <a:lnT>
                      <a:noFill/>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06568496"/>
                  </a:ext>
                </a:extLst>
              </a:tr>
              <a:tr h="182880">
                <a:tc>
                  <a:txBody>
                    <a:bodyPr/>
                    <a:lstStyle/>
                    <a:p>
                      <a:r>
                        <a:rPr lang="en-US" sz="1200" dirty="0">
                          <a:effectLst/>
                        </a:rPr>
                        <a:t>Senior 65+</a:t>
                      </a:r>
                    </a:p>
                  </a:txBody>
                  <a:tcPr marL="0" marR="0" marT="0" marB="0" anchor="ctr">
                    <a:lnL>
                      <a:noFill/>
                    </a:lnL>
                    <a:lnR>
                      <a:noFill/>
                    </a:lnR>
                    <a:lnT>
                      <a:noFill/>
                    </a:lnT>
                    <a:lnB>
                      <a:noFill/>
                    </a:lnB>
                  </a:tcPr>
                </a:tc>
                <a:tc>
                  <a:txBody>
                    <a:bodyPr/>
                    <a:lstStyle/>
                    <a:p>
                      <a:r>
                        <a:rPr lang="en-US" sz="1200" dirty="0"/>
                        <a:t>$190</a:t>
                      </a:r>
                    </a:p>
                  </a:txBody>
                  <a:tcPr marL="0" marR="0" marT="0" marB="0" anchor="ctr">
                    <a:lnL>
                      <a:noFill/>
                    </a:lnL>
                    <a:lnR>
                      <a:noFill/>
                    </a:lnR>
                    <a:lnT>
                      <a:noFill/>
                    </a:lnT>
                    <a:lnB>
                      <a:noFill/>
                    </a:lnB>
                  </a:tcPr>
                </a:tc>
                <a:tc>
                  <a:txBody>
                    <a:bodyPr/>
                    <a:lstStyle/>
                    <a:p>
                      <a:r>
                        <a:rPr lang="en-US" sz="1200" dirty="0">
                          <a:effectLst/>
                        </a:rPr>
                        <a:t>$300</a:t>
                      </a:r>
                    </a:p>
                  </a:txBody>
                  <a:tcPr marL="0" marR="0" marT="0" marB="0" anchor="ctr">
                    <a:lnL>
                      <a:noFill/>
                    </a:lnL>
                    <a:lnR>
                      <a:noFill/>
                    </a:lnR>
                    <a:lnT>
                      <a:noFill/>
                    </a:lnT>
                    <a:lnB>
                      <a:noFill/>
                    </a:lnB>
                  </a:tcPr>
                </a:tc>
                <a:tc>
                  <a:txBody>
                    <a:bodyPr/>
                    <a:lstStyle/>
                    <a:p>
                      <a:endParaRPr lang="en-US" sz="1200" dirty="0"/>
                    </a:p>
                  </a:txBody>
                  <a:tcPr marL="0" marR="0" marT="0" marB="0" anchor="ctr">
                    <a:lnL>
                      <a:noFill/>
                    </a:lnL>
                    <a:lnR>
                      <a:noFill/>
                    </a:lnR>
                    <a:lnT>
                      <a:noFill/>
                    </a:lnT>
                    <a:lnB>
                      <a:noFill/>
                    </a:lnB>
                  </a:tcPr>
                </a:tc>
                <a:tc>
                  <a:txBody>
                    <a:bodyPr/>
                    <a:lstStyle/>
                    <a:p>
                      <a:endParaRPr lang="en-US" sz="1200" dirty="0"/>
                    </a:p>
                  </a:txBody>
                  <a:tcPr marL="0" marR="0" marT="0" marB="0" anchor="ctr">
                    <a:lnL>
                      <a:noFill/>
                    </a:lnL>
                    <a:lnR>
                      <a:noFill/>
                    </a:lnR>
                    <a:lnT>
                      <a:noFill/>
                    </a:lnT>
                    <a:lnB>
                      <a:noFill/>
                    </a:lnB>
                  </a:tcPr>
                </a:tc>
                <a:tc>
                  <a:txBody>
                    <a:bodyPr/>
                    <a:lstStyle/>
                    <a:p>
                      <a:endParaRPr lang="en-US" sz="1200" dirty="0"/>
                    </a:p>
                  </a:txBody>
                  <a:tcPr marL="0" marR="0" marT="0" marB="0" anchor="ctr">
                    <a:lnL>
                      <a:noFill/>
                    </a:lnL>
                    <a:lnR>
                      <a:noFill/>
                    </a:lnR>
                    <a:lnT>
                      <a:noFill/>
                    </a:lnT>
                    <a:lnB>
                      <a:noFill/>
                    </a:lnB>
                  </a:tcPr>
                </a:tc>
                <a:tc>
                  <a:txBody>
                    <a:bodyPr/>
                    <a:lstStyle/>
                    <a:p>
                      <a:endParaRPr lang="en-US" sz="1200" dirty="0"/>
                    </a:p>
                  </a:txBody>
                  <a:tcPr marL="0" marR="0" marT="0" marB="0" anchor="ctr">
                    <a:lnL>
                      <a:noFill/>
                    </a:lnL>
                    <a:lnR>
                      <a:noFill/>
                    </a:lnR>
                    <a:lnT>
                      <a:noFill/>
                    </a:lnT>
                    <a:lnB>
                      <a:noFill/>
                    </a:lnB>
                  </a:tcPr>
                </a:tc>
                <a:extLst>
                  <a:ext uri="{0D108BD9-81ED-4DB2-BD59-A6C34878D82A}">
                    <a16:rowId xmlns:a16="http://schemas.microsoft.com/office/drawing/2014/main" val="623334835"/>
                  </a:ext>
                </a:extLst>
              </a:tr>
              <a:tr h="190500">
                <a:tc>
                  <a:txBody>
                    <a:bodyPr/>
                    <a:lstStyle/>
                    <a:p>
                      <a:r>
                        <a:rPr lang="en-US" sz="1200" dirty="0">
                          <a:effectLst/>
                        </a:rPr>
                        <a:t>Senior 65+ w/cart ***</a:t>
                      </a:r>
                    </a:p>
                  </a:txBody>
                  <a:tcPr marL="0" marR="0" marT="0" marB="0" anchor="ctr">
                    <a:lnL>
                      <a:noFill/>
                    </a:lnL>
                    <a:lnR>
                      <a:noFill/>
                    </a:lnR>
                    <a:lnT>
                      <a:noFill/>
                    </a:lnT>
                    <a:lnB>
                      <a:noFill/>
                    </a:lnB>
                  </a:tcPr>
                </a:tc>
                <a:tc>
                  <a:txBody>
                    <a:bodyPr/>
                    <a:lstStyle/>
                    <a:p>
                      <a:r>
                        <a:rPr lang="en-US" sz="1200" dirty="0"/>
                        <a:t>$310</a:t>
                      </a:r>
                    </a:p>
                  </a:txBody>
                  <a:tcPr marL="0" marR="0" marT="0" marB="0" anchor="ctr">
                    <a:lnL>
                      <a:noFill/>
                    </a:lnL>
                    <a:lnR>
                      <a:noFill/>
                    </a:lnR>
                    <a:lnT>
                      <a:noFill/>
                    </a:lnT>
                    <a:lnB>
                      <a:noFill/>
                    </a:lnB>
                  </a:tcPr>
                </a:tc>
                <a:tc>
                  <a:txBody>
                    <a:bodyPr/>
                    <a:lstStyle/>
                    <a:p>
                      <a:r>
                        <a:rPr lang="en-US" sz="1200" dirty="0">
                          <a:effectLst/>
                        </a:rPr>
                        <a:t>$475</a:t>
                      </a:r>
                    </a:p>
                  </a:txBody>
                  <a:tcPr marL="0" marR="0" marT="0" marB="0" anchor="ctr">
                    <a:lnL>
                      <a:noFill/>
                    </a:lnL>
                    <a:lnR>
                      <a:noFill/>
                    </a:lnR>
                    <a:lnT>
                      <a:noFill/>
                    </a:lnT>
                    <a:lnB>
                      <a:noFill/>
                    </a:lnB>
                  </a:tcPr>
                </a:tc>
                <a:tc>
                  <a:txBody>
                    <a:bodyPr/>
                    <a:lstStyle/>
                    <a:p>
                      <a:endParaRPr lang="en-US" sz="1200" dirty="0"/>
                    </a:p>
                  </a:txBody>
                  <a:tcPr marL="0" marR="0" marT="0" marB="0" anchor="ctr">
                    <a:lnL>
                      <a:noFill/>
                    </a:lnL>
                    <a:lnR>
                      <a:noFill/>
                    </a:lnR>
                    <a:lnT>
                      <a:noFill/>
                    </a:lnT>
                    <a:lnB>
                      <a:noFill/>
                    </a:lnB>
                  </a:tcPr>
                </a:tc>
                <a:tc>
                  <a:txBody>
                    <a:bodyPr/>
                    <a:lstStyle/>
                    <a:p>
                      <a:endParaRPr lang="en-US" sz="1200" dirty="0"/>
                    </a:p>
                  </a:txBody>
                  <a:tcPr marL="0" marR="0" marT="0" marB="0" anchor="ctr">
                    <a:lnL>
                      <a:noFill/>
                    </a:lnL>
                    <a:lnR>
                      <a:noFill/>
                    </a:lnR>
                    <a:lnT>
                      <a:noFill/>
                    </a:lnT>
                    <a:lnB>
                      <a:noFill/>
                    </a:lnB>
                  </a:tcPr>
                </a:tc>
                <a:tc>
                  <a:txBody>
                    <a:bodyPr/>
                    <a:lstStyle/>
                    <a:p>
                      <a:endParaRPr lang="en-US" sz="1400" dirty="0"/>
                    </a:p>
                  </a:txBody>
                  <a:tcPr marL="0" marR="0" marT="0" marB="0" anchor="ctr">
                    <a:lnL>
                      <a:noFill/>
                    </a:lnL>
                    <a:lnR>
                      <a:noFill/>
                    </a:lnR>
                    <a:lnT>
                      <a:noFill/>
                    </a:lnT>
                    <a:lnB>
                      <a:noFill/>
                    </a:lnB>
                  </a:tcPr>
                </a:tc>
                <a:tc>
                  <a:txBody>
                    <a:bodyPr/>
                    <a:lstStyle/>
                    <a:p>
                      <a:endParaRPr lang="en-US" sz="1600" dirty="0"/>
                    </a:p>
                  </a:txBody>
                  <a:tcPr marL="0" marR="0" marT="0" marB="0" anchor="ctr">
                    <a:lnL>
                      <a:noFill/>
                    </a:lnL>
                    <a:lnR>
                      <a:noFill/>
                    </a:lnR>
                    <a:lnT>
                      <a:noFill/>
                    </a:lnT>
                    <a:lnB>
                      <a:noFill/>
                    </a:lnB>
                  </a:tcPr>
                </a:tc>
                <a:extLst>
                  <a:ext uri="{0D108BD9-81ED-4DB2-BD59-A6C34878D82A}">
                    <a16:rowId xmlns:a16="http://schemas.microsoft.com/office/drawing/2014/main" val="1218789196"/>
                  </a:ext>
                </a:extLst>
              </a:tr>
            </a:tbl>
          </a:graphicData>
        </a:graphic>
      </p:graphicFrame>
      <p:sp>
        <p:nvSpPr>
          <p:cNvPr id="2" name="TextBox 1">
            <a:extLst>
              <a:ext uri="{FF2B5EF4-FFF2-40B4-BE49-F238E27FC236}">
                <a16:creationId xmlns:a16="http://schemas.microsoft.com/office/drawing/2014/main" id="{AD0F614F-8BF7-B82F-30A2-6E3FFBABF12F}"/>
              </a:ext>
            </a:extLst>
          </p:cNvPr>
          <p:cNvSpPr txBox="1"/>
          <p:nvPr/>
        </p:nvSpPr>
        <p:spPr>
          <a:xfrm>
            <a:off x="6876662" y="429208"/>
            <a:ext cx="4758612" cy="584775"/>
          </a:xfrm>
          <a:prstGeom prst="rect">
            <a:avLst/>
          </a:prstGeom>
          <a:solidFill>
            <a:schemeClr val="accent1"/>
          </a:solidFill>
        </p:spPr>
        <p:txBody>
          <a:bodyPr wrap="square" rtlCol="0">
            <a:spAutoFit/>
          </a:bodyPr>
          <a:lstStyle/>
          <a:p>
            <a:pPr algn="ctr"/>
            <a:r>
              <a:rPr lang="en-US" sz="3200" dirty="0">
                <a:solidFill>
                  <a:schemeClr val="bg1"/>
                </a:solidFill>
              </a:rPr>
              <a:t>GOLF COURSE</a:t>
            </a:r>
          </a:p>
        </p:txBody>
      </p:sp>
    </p:spTree>
    <p:extLst>
      <p:ext uri="{BB962C8B-B14F-4D97-AF65-F5344CB8AC3E}">
        <p14:creationId xmlns:p14="http://schemas.microsoft.com/office/powerpoint/2010/main" val="41629131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4">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3" name="Rectangle 16">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A0C7EACA-9A15-91A0-01B6-3ADDB55C3140}"/>
              </a:ext>
            </a:extLst>
          </p:cNvPr>
          <p:cNvSpPr>
            <a:spLocks noGrp="1"/>
          </p:cNvSpPr>
          <p:nvPr>
            <p:ph type="title"/>
          </p:nvPr>
        </p:nvSpPr>
        <p:spPr>
          <a:xfrm>
            <a:off x="492370" y="516835"/>
            <a:ext cx="3084844" cy="5772840"/>
          </a:xfrm>
        </p:spPr>
        <p:txBody>
          <a:bodyPr anchor="ctr">
            <a:normAutofit/>
          </a:bodyPr>
          <a:lstStyle/>
          <a:p>
            <a:r>
              <a:rPr lang="en-US" sz="3600" dirty="0">
                <a:solidFill>
                  <a:srgbClr val="FFFFFF"/>
                </a:solidFill>
              </a:rPr>
              <a:t>Parks</a:t>
            </a:r>
            <a:br>
              <a:rPr lang="en-US" sz="3600" dirty="0">
                <a:solidFill>
                  <a:srgbClr val="FFFFFF"/>
                </a:solidFill>
              </a:rPr>
            </a:br>
            <a:br>
              <a:rPr lang="en-US" sz="3600" dirty="0">
                <a:solidFill>
                  <a:srgbClr val="FFFFFF"/>
                </a:solidFill>
                <a:ea typeface="Calibri Light"/>
                <a:cs typeface="Calibri Light"/>
              </a:rPr>
            </a:br>
            <a:endParaRPr lang="en-US" sz="3600" dirty="0">
              <a:solidFill>
                <a:srgbClr val="FFFFFF"/>
              </a:solidFill>
              <a:ea typeface="Calibri Light"/>
              <a:cs typeface="Calibri Light"/>
            </a:endParaRPr>
          </a:p>
        </p:txBody>
      </p:sp>
      <p:sp>
        <p:nvSpPr>
          <p:cNvPr id="14" name="Rectangle 18">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graphicFrame>
        <p:nvGraphicFramePr>
          <p:cNvPr id="10" name="Content Placeholder 9">
            <a:extLst>
              <a:ext uri="{FF2B5EF4-FFF2-40B4-BE49-F238E27FC236}">
                <a16:creationId xmlns:a16="http://schemas.microsoft.com/office/drawing/2014/main" id="{8548766F-3670-6B05-B7C7-CD3A18C2E54D}"/>
              </a:ext>
            </a:extLst>
          </p:cNvPr>
          <p:cNvGraphicFramePr>
            <a:graphicFrameLocks noGrp="1"/>
          </p:cNvGraphicFramePr>
          <p:nvPr>
            <p:ph idx="1"/>
            <p:extLst>
              <p:ext uri="{D42A27DB-BD31-4B8C-83A1-F6EECF244321}">
                <p14:modId xmlns:p14="http://schemas.microsoft.com/office/powerpoint/2010/main" val="3119254301"/>
              </p:ext>
            </p:extLst>
          </p:nvPr>
        </p:nvGraphicFramePr>
        <p:xfrm>
          <a:off x="3274827" y="0"/>
          <a:ext cx="8730733" cy="6865221"/>
        </p:xfrm>
        <a:graphic>
          <a:graphicData uri="http://schemas.openxmlformats.org/drawingml/2006/table">
            <a:tbl>
              <a:tblPr/>
              <a:tblGrid>
                <a:gridCol w="1310383">
                  <a:extLst>
                    <a:ext uri="{9D8B030D-6E8A-4147-A177-3AD203B41FA5}">
                      <a16:colId xmlns:a16="http://schemas.microsoft.com/office/drawing/2014/main" val="1947895131"/>
                    </a:ext>
                  </a:extLst>
                </a:gridCol>
                <a:gridCol w="1440305">
                  <a:extLst>
                    <a:ext uri="{9D8B030D-6E8A-4147-A177-3AD203B41FA5}">
                      <a16:colId xmlns:a16="http://schemas.microsoft.com/office/drawing/2014/main" val="4109946723"/>
                    </a:ext>
                  </a:extLst>
                </a:gridCol>
                <a:gridCol w="1702429">
                  <a:extLst>
                    <a:ext uri="{9D8B030D-6E8A-4147-A177-3AD203B41FA5}">
                      <a16:colId xmlns:a16="http://schemas.microsoft.com/office/drawing/2014/main" val="1894205028"/>
                    </a:ext>
                  </a:extLst>
                </a:gridCol>
                <a:gridCol w="1892578">
                  <a:extLst>
                    <a:ext uri="{9D8B030D-6E8A-4147-A177-3AD203B41FA5}">
                      <a16:colId xmlns:a16="http://schemas.microsoft.com/office/drawing/2014/main" val="3071186135"/>
                    </a:ext>
                  </a:extLst>
                </a:gridCol>
                <a:gridCol w="1258899">
                  <a:extLst>
                    <a:ext uri="{9D8B030D-6E8A-4147-A177-3AD203B41FA5}">
                      <a16:colId xmlns:a16="http://schemas.microsoft.com/office/drawing/2014/main" val="4003302801"/>
                    </a:ext>
                  </a:extLst>
                </a:gridCol>
                <a:gridCol w="1126139">
                  <a:extLst>
                    <a:ext uri="{9D8B030D-6E8A-4147-A177-3AD203B41FA5}">
                      <a16:colId xmlns:a16="http://schemas.microsoft.com/office/drawing/2014/main" val="3887153387"/>
                    </a:ext>
                  </a:extLst>
                </a:gridCol>
              </a:tblGrid>
              <a:tr h="0">
                <a:tc gridSpan="2">
                  <a:txBody>
                    <a:bodyPr/>
                    <a:lstStyle/>
                    <a:p>
                      <a:pPr algn="l" fontAlgn="b">
                        <a:spcBef>
                          <a:spcPts val="0"/>
                        </a:spcBef>
                        <a:spcAft>
                          <a:spcPts val="0"/>
                        </a:spcAft>
                      </a:pPr>
                      <a:endParaRPr lang="en-US" sz="700" b="0" i="0" u="none" strike="noStrike" dirty="0">
                        <a:effectLst/>
                        <a:latin typeface="Arial" panose="020B0604020202020204" pitchFamily="34" charset="0"/>
                      </a:endParaRPr>
                    </a:p>
                  </a:txBody>
                  <a:tcPr marL="35836" marR="35836" marT="17918" marB="17918">
                    <a:lnL>
                      <a:noFill/>
                    </a:lnL>
                    <a:lnR>
                      <a:noFill/>
                    </a:lnR>
                    <a:lnT>
                      <a:noFill/>
                    </a:lnT>
                    <a:lnB>
                      <a:noFill/>
                    </a:lnB>
                  </a:tcPr>
                </a:tc>
                <a:tc hMerge="1">
                  <a:txBody>
                    <a:bodyPr/>
                    <a:lstStyle/>
                    <a:p>
                      <a:endParaRPr lang="en-US"/>
                    </a:p>
                  </a:txBody>
                  <a:tcPr/>
                </a:tc>
                <a:tc>
                  <a:txBody>
                    <a:bodyPr/>
                    <a:lstStyle/>
                    <a:p>
                      <a:pPr algn="l" fontAlgn="b">
                        <a:spcBef>
                          <a:spcPts val="0"/>
                        </a:spcBef>
                        <a:spcAft>
                          <a:spcPts val="0"/>
                        </a:spcAft>
                      </a:pPr>
                      <a:endParaRPr lang="en-US" sz="700" b="0" i="0" u="none" strike="noStrike" dirty="0">
                        <a:effectLst/>
                        <a:latin typeface="Arial" panose="020B0604020202020204" pitchFamily="34" charset="0"/>
                      </a:endParaRPr>
                    </a:p>
                  </a:txBody>
                  <a:tcPr marL="2986" marR="2986" marT="2986" marB="17918" anchor="b">
                    <a:lnL>
                      <a:noFill/>
                    </a:lnL>
                    <a:lnR>
                      <a:noFill/>
                    </a:lnR>
                    <a:lnT>
                      <a:noFill/>
                    </a:lnT>
                    <a:lnB>
                      <a:noFill/>
                    </a:lnB>
                  </a:tcPr>
                </a:tc>
                <a:tc>
                  <a:txBody>
                    <a:bodyPr/>
                    <a:lstStyle/>
                    <a:p>
                      <a:pPr algn="l" fontAlgn="b">
                        <a:spcBef>
                          <a:spcPts val="0"/>
                        </a:spcBef>
                        <a:spcAft>
                          <a:spcPts val="0"/>
                        </a:spcAft>
                      </a:pPr>
                      <a:endParaRPr lang="en-US" sz="700" b="0" i="0" u="none" strike="noStrike" dirty="0">
                        <a:effectLst/>
                        <a:latin typeface="Arial" panose="020B0604020202020204" pitchFamily="34" charset="0"/>
                      </a:endParaRPr>
                    </a:p>
                  </a:txBody>
                  <a:tcPr marL="2986" marR="2986" marT="2986" marB="17918" anchor="b">
                    <a:lnL>
                      <a:noFill/>
                    </a:lnL>
                    <a:lnR>
                      <a:noFill/>
                    </a:lnR>
                    <a:lnT>
                      <a:noFill/>
                    </a:lnT>
                    <a:lnB>
                      <a:noFill/>
                    </a:lnB>
                  </a:tcPr>
                </a:tc>
                <a:tc>
                  <a:txBody>
                    <a:bodyPr/>
                    <a:lstStyle/>
                    <a:p>
                      <a:pPr algn="l" fontAlgn="b">
                        <a:spcBef>
                          <a:spcPts val="0"/>
                        </a:spcBef>
                        <a:spcAft>
                          <a:spcPts val="0"/>
                        </a:spcAft>
                      </a:pPr>
                      <a:endParaRPr lang="en-US" sz="700" b="0" i="0" u="none" strike="noStrike" dirty="0">
                        <a:effectLst/>
                        <a:latin typeface="Arial" panose="020B0604020202020204" pitchFamily="34" charset="0"/>
                      </a:endParaRPr>
                    </a:p>
                  </a:txBody>
                  <a:tcPr marL="2986" marR="2986" marT="2986" marB="17918" anchor="b">
                    <a:lnL>
                      <a:noFill/>
                    </a:lnL>
                    <a:lnR>
                      <a:noFill/>
                    </a:lnR>
                    <a:lnT>
                      <a:noFill/>
                    </a:lnT>
                    <a:lnB>
                      <a:noFill/>
                    </a:lnB>
                  </a:tcPr>
                </a:tc>
                <a:tc>
                  <a:txBody>
                    <a:bodyPr/>
                    <a:lstStyle/>
                    <a:p>
                      <a:pPr algn="l" fontAlgn="b">
                        <a:spcBef>
                          <a:spcPts val="0"/>
                        </a:spcBef>
                        <a:spcAft>
                          <a:spcPts val="0"/>
                        </a:spcAft>
                      </a:pPr>
                      <a:endParaRPr lang="en-US" sz="700" b="0" i="0" u="none" strike="noStrike" dirty="0">
                        <a:effectLst/>
                        <a:latin typeface="Arial" panose="020B0604020202020204" pitchFamily="34" charset="0"/>
                      </a:endParaRPr>
                    </a:p>
                  </a:txBody>
                  <a:tcPr marL="2986" marR="2986" marT="2986" marB="17918" anchor="b">
                    <a:lnL>
                      <a:noFill/>
                    </a:lnL>
                    <a:lnR>
                      <a:noFill/>
                    </a:lnR>
                    <a:lnT>
                      <a:noFill/>
                    </a:lnT>
                    <a:lnB>
                      <a:noFill/>
                    </a:lnB>
                  </a:tcPr>
                </a:tc>
                <a:extLst>
                  <a:ext uri="{0D108BD9-81ED-4DB2-BD59-A6C34878D82A}">
                    <a16:rowId xmlns:a16="http://schemas.microsoft.com/office/drawing/2014/main" val="3228093212"/>
                  </a:ext>
                </a:extLst>
              </a:tr>
              <a:tr h="594910">
                <a:tc rowSpan="3" gridSpan="5">
                  <a:txBody>
                    <a:bodyPr/>
                    <a:lstStyle/>
                    <a:p>
                      <a:pPr algn="ctr" fontAlgn="ctr">
                        <a:spcBef>
                          <a:spcPts val="0"/>
                        </a:spcBef>
                        <a:spcAft>
                          <a:spcPts val="0"/>
                        </a:spcAft>
                      </a:pPr>
                      <a:r>
                        <a:rPr lang="en-US" sz="3600" b="0" i="0" u="none" strike="noStrike" dirty="0">
                          <a:solidFill>
                            <a:srgbClr val="000000"/>
                          </a:solidFill>
                          <a:effectLst/>
                          <a:latin typeface="Calibri" panose="020F0502020204030204" pitchFamily="34" charset="0"/>
                        </a:rPr>
                        <a:t>               </a:t>
                      </a:r>
                      <a:r>
                        <a:rPr lang="en-US" sz="3200" b="0" i="0" u="none" strike="noStrike" dirty="0">
                          <a:solidFill>
                            <a:srgbClr val="000000"/>
                          </a:solidFill>
                          <a:effectLst/>
                          <a:latin typeface="Calibri" panose="020F0502020204030204" pitchFamily="34" charset="0"/>
                        </a:rPr>
                        <a:t>Park Reservation Fees</a:t>
                      </a:r>
                      <a:endParaRPr lang="en-US" sz="4400" b="0" i="0" u="none" strike="noStrike" dirty="0">
                        <a:effectLst/>
                        <a:latin typeface="Arial" panose="020B0604020202020204" pitchFamily="34" charset="0"/>
                      </a:endParaRPr>
                    </a:p>
                  </a:txBody>
                  <a:tcPr marL="35836" marR="35836" marT="17918" marB="17918">
                    <a:lnL>
                      <a:noFill/>
                    </a:lnL>
                    <a:lnR>
                      <a:noFill/>
                    </a:lnR>
                    <a:lnT>
                      <a:noFill/>
                    </a:lnT>
                    <a:lnB>
                      <a:noFill/>
                    </a:lnB>
                  </a:tcPr>
                </a:tc>
                <a:tc rowSpan="3" hMerge="1">
                  <a:txBody>
                    <a:bodyPr/>
                    <a:lstStyle/>
                    <a:p>
                      <a:endParaRPr lang="en-US"/>
                    </a:p>
                  </a:txBody>
                  <a:tcPr/>
                </a:tc>
                <a:tc rowSpan="3" hMerge="1">
                  <a:txBody>
                    <a:bodyPr/>
                    <a:lstStyle/>
                    <a:p>
                      <a:endParaRPr lang="en-US"/>
                    </a:p>
                  </a:txBody>
                  <a:tcPr/>
                </a:tc>
                <a:tc rowSpan="3" hMerge="1">
                  <a:txBody>
                    <a:bodyPr/>
                    <a:lstStyle/>
                    <a:p>
                      <a:endParaRPr lang="en-US"/>
                    </a:p>
                  </a:txBody>
                  <a:tcPr/>
                </a:tc>
                <a:tc rowSpan="3" hMerge="1">
                  <a:txBody>
                    <a:bodyPr/>
                    <a:lstStyle/>
                    <a:p>
                      <a:endParaRPr lang="en-US"/>
                    </a:p>
                  </a:txBody>
                  <a:tcPr/>
                </a:tc>
                <a:tc>
                  <a:txBody>
                    <a:bodyPr/>
                    <a:lstStyle/>
                    <a:p>
                      <a:pPr algn="l" fontAlgn="ctr">
                        <a:spcBef>
                          <a:spcPts val="0"/>
                        </a:spcBef>
                        <a:spcAft>
                          <a:spcPts val="0"/>
                        </a:spcAft>
                      </a:pPr>
                      <a:endParaRPr lang="en-US" sz="1200" b="0" i="0" u="none" strike="noStrike" dirty="0">
                        <a:effectLst/>
                        <a:latin typeface="Arial" panose="020B0604020202020204" pitchFamily="34" charset="0"/>
                      </a:endParaRPr>
                    </a:p>
                  </a:txBody>
                  <a:tcPr marL="2986" marR="2986" marT="2986" marB="17918" anchor="ctr">
                    <a:lnL>
                      <a:noFill/>
                    </a:lnL>
                    <a:lnR>
                      <a:noFill/>
                    </a:lnR>
                    <a:lnT>
                      <a:noFill/>
                    </a:lnT>
                    <a:lnB>
                      <a:noFill/>
                    </a:lnB>
                  </a:tcPr>
                </a:tc>
                <a:extLst>
                  <a:ext uri="{0D108BD9-81ED-4DB2-BD59-A6C34878D82A}">
                    <a16:rowId xmlns:a16="http://schemas.microsoft.com/office/drawing/2014/main" val="2069869749"/>
                  </a:ext>
                </a:extLst>
              </a:tr>
              <a:tr h="238431">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ctr">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ctr">
                    <a:lnL>
                      <a:noFill/>
                    </a:lnL>
                    <a:lnR>
                      <a:noFill/>
                    </a:lnR>
                    <a:lnT>
                      <a:noFill/>
                    </a:lnT>
                    <a:lnB>
                      <a:noFill/>
                    </a:lnB>
                  </a:tcPr>
                </a:tc>
                <a:extLst>
                  <a:ext uri="{0D108BD9-81ED-4DB2-BD59-A6C34878D82A}">
                    <a16:rowId xmlns:a16="http://schemas.microsoft.com/office/drawing/2014/main" val="681405731"/>
                  </a:ext>
                </a:extLst>
              </a:tr>
              <a:tr h="0">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l" fontAlgn="ctr">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ctr">
                    <a:lnL>
                      <a:noFill/>
                    </a:lnL>
                    <a:lnR>
                      <a:noFill/>
                    </a:lnR>
                    <a:lnT>
                      <a:noFill/>
                    </a:lnT>
                    <a:lnB>
                      <a:noFill/>
                    </a:lnB>
                  </a:tcPr>
                </a:tc>
                <a:extLst>
                  <a:ext uri="{0D108BD9-81ED-4DB2-BD59-A6C34878D82A}">
                    <a16:rowId xmlns:a16="http://schemas.microsoft.com/office/drawing/2014/main" val="1499490532"/>
                  </a:ext>
                </a:extLst>
              </a:tr>
              <a:tr h="255960">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a:noFill/>
                    </a:lnL>
                    <a:lnR>
                      <a:noFill/>
                    </a:lnR>
                    <a:lnT>
                      <a:noFill/>
                    </a:lnT>
                    <a:lnB>
                      <a:noFill/>
                    </a:lnB>
                  </a:tcPr>
                </a:tc>
                <a:tc gridSpan="3">
                  <a:txBody>
                    <a:bodyPr/>
                    <a:lstStyle/>
                    <a:p>
                      <a:pPr algn="ctr" fontAlgn="b">
                        <a:spcBef>
                          <a:spcPts val="0"/>
                        </a:spcBef>
                        <a:spcAft>
                          <a:spcPts val="0"/>
                        </a:spcAft>
                      </a:pPr>
                      <a:endParaRPr lang="en-US" sz="1400" b="0" i="0" u="none" strike="noStrike" dirty="0">
                        <a:effectLst/>
                        <a:latin typeface="Arial" panose="020B0604020202020204" pitchFamily="34" charset="0"/>
                      </a:endParaRPr>
                    </a:p>
                  </a:txBody>
                  <a:tcPr marL="35836" marR="35836" marT="17918" marB="17918">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a:noFill/>
                    </a:lnL>
                    <a:lnR>
                      <a:noFill/>
                    </a:lnR>
                    <a:lnT>
                      <a:noFill/>
                    </a:lnT>
                    <a:lnB>
                      <a:noFill/>
                    </a:lnB>
                  </a:tcPr>
                </a:tc>
                <a:tc>
                  <a:txBody>
                    <a:bodyPr/>
                    <a:lstStyle/>
                    <a:p>
                      <a:pPr algn="ctr"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a:noFill/>
                    </a:lnL>
                    <a:lnR>
                      <a:noFill/>
                    </a:lnR>
                    <a:lnT>
                      <a:noFill/>
                    </a:lnT>
                    <a:lnB>
                      <a:noFill/>
                    </a:lnB>
                  </a:tcPr>
                </a:tc>
                <a:extLst>
                  <a:ext uri="{0D108BD9-81ED-4DB2-BD59-A6C34878D82A}">
                    <a16:rowId xmlns:a16="http://schemas.microsoft.com/office/drawing/2014/main" val="2966631965"/>
                  </a:ext>
                </a:extLst>
              </a:tr>
              <a:tr h="190306">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spcBef>
                          <a:spcPts val="0"/>
                        </a:spcBef>
                        <a:spcAft>
                          <a:spcPts val="0"/>
                        </a:spcAft>
                      </a:pPr>
                      <a:r>
                        <a:rPr lang="en-US" sz="1100" b="0" i="0" u="none" strike="noStrike" dirty="0">
                          <a:solidFill>
                            <a:srgbClr val="000000"/>
                          </a:solidFill>
                          <a:effectLst/>
                          <a:latin typeface="Calibri" panose="020F0502020204030204" pitchFamily="34" charset="0"/>
                        </a:rPr>
                        <a:t>Parks</a:t>
                      </a:r>
                      <a:endParaRPr lang="en-US" sz="1400" b="0" i="0" u="none" strike="noStrike" dirty="0">
                        <a:effectLst/>
                        <a:latin typeface="Arial" panose="020B0604020202020204" pitchFamily="34" charset="0"/>
                      </a:endParaRPr>
                    </a:p>
                  </a:txBody>
                  <a:tcPr marL="2986" marR="2986" marT="2986" marB="1791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fontAlgn="b">
                        <a:spcBef>
                          <a:spcPts val="0"/>
                        </a:spcBef>
                        <a:spcAft>
                          <a:spcPts val="0"/>
                        </a:spcAft>
                      </a:pPr>
                      <a:r>
                        <a:rPr lang="en-US" sz="1100" b="0" i="0" u="none" strike="noStrike" dirty="0">
                          <a:solidFill>
                            <a:srgbClr val="000000"/>
                          </a:solidFill>
                          <a:effectLst/>
                          <a:latin typeface="Calibri" panose="020F0502020204030204" pitchFamily="34" charset="0"/>
                        </a:rPr>
                        <a:t>Cost Per Hour (Resident)</a:t>
                      </a:r>
                      <a:endParaRPr lang="en-US" sz="1400" b="0" i="0" u="none" strike="noStrike" dirty="0">
                        <a:effectLst/>
                        <a:latin typeface="Arial" panose="020B0604020202020204" pitchFamily="34" charset="0"/>
                      </a:endParaRPr>
                    </a:p>
                  </a:txBody>
                  <a:tcPr marL="2986" marR="2986" marT="2986" marB="1791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spcBef>
                          <a:spcPts val="0"/>
                        </a:spcBef>
                        <a:spcAft>
                          <a:spcPts val="0"/>
                        </a:spcAft>
                      </a:pPr>
                      <a:r>
                        <a:rPr lang="en-US" sz="1100" b="0" i="0" u="none" strike="noStrike" dirty="0">
                          <a:solidFill>
                            <a:srgbClr val="000000"/>
                          </a:solidFill>
                          <a:effectLst/>
                          <a:latin typeface="Calibri" panose="020F0502020204030204" pitchFamily="34" charset="0"/>
                        </a:rPr>
                        <a:t>Cost Per Hour (Non-Resident)</a:t>
                      </a:r>
                      <a:endParaRPr lang="en-US" sz="1400" b="0" i="0" u="none" strike="noStrike" dirty="0">
                        <a:effectLst/>
                        <a:latin typeface="Arial" panose="020B0604020202020204" pitchFamily="34" charset="0"/>
                      </a:endParaRPr>
                    </a:p>
                  </a:txBody>
                  <a:tcPr marL="2986" marR="2986" marT="2986" marB="1791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a:noFill/>
                    </a:lnL>
                    <a:lnR>
                      <a:noFill/>
                    </a:lnR>
                    <a:lnT>
                      <a:noFill/>
                    </a:lnT>
                    <a:lnB>
                      <a:noFill/>
                    </a:lnB>
                  </a:tcPr>
                </a:tc>
                <a:extLst>
                  <a:ext uri="{0D108BD9-81ED-4DB2-BD59-A6C34878D82A}">
                    <a16:rowId xmlns:a16="http://schemas.microsoft.com/office/drawing/2014/main" val="3819658057"/>
                  </a:ext>
                </a:extLst>
              </a:tr>
              <a:tr h="190306">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spcBef>
                          <a:spcPts val="0"/>
                        </a:spcBef>
                        <a:spcAft>
                          <a:spcPts val="0"/>
                        </a:spcAft>
                      </a:pPr>
                      <a:r>
                        <a:rPr lang="en-US" sz="1100" b="0" i="0" u="none" strike="noStrike" dirty="0">
                          <a:solidFill>
                            <a:srgbClr val="000000"/>
                          </a:solidFill>
                          <a:effectLst/>
                          <a:latin typeface="Calibri" panose="020F0502020204030204" pitchFamily="34" charset="0"/>
                        </a:rPr>
                        <a:t>Gateway</a:t>
                      </a:r>
                      <a:endParaRPr lang="en-US" sz="1400" b="0" i="0" u="none" strike="noStrike" dirty="0">
                        <a:effectLst/>
                        <a:latin typeface="Arial" panose="020B0604020202020204" pitchFamily="34" charset="0"/>
                      </a:endParaRPr>
                    </a:p>
                  </a:txBody>
                  <a:tcPr marL="2986" marR="2986" marT="2986" marB="1791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spcBef>
                          <a:spcPts val="0"/>
                        </a:spcBef>
                        <a:spcAft>
                          <a:spcPts val="0"/>
                        </a:spcAft>
                      </a:pPr>
                      <a:r>
                        <a:rPr lang="en-US" sz="1100" b="0" i="0" u="none" strike="noStrike" dirty="0">
                          <a:solidFill>
                            <a:srgbClr val="000000"/>
                          </a:solidFill>
                          <a:effectLst/>
                          <a:latin typeface="Calibri" panose="020F0502020204030204" pitchFamily="34" charset="0"/>
                        </a:rPr>
                        <a:t>$10.00 </a:t>
                      </a:r>
                      <a:endParaRPr lang="en-US" sz="1400" b="0" i="0" u="none" strike="noStrike" dirty="0">
                        <a:effectLst/>
                        <a:latin typeface="Arial" panose="020B0604020202020204" pitchFamily="34" charset="0"/>
                      </a:endParaRPr>
                    </a:p>
                  </a:txBody>
                  <a:tcPr marL="2986" marR="2986" marT="2986" marB="1791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spcBef>
                          <a:spcPts val="0"/>
                        </a:spcBef>
                        <a:spcAft>
                          <a:spcPts val="0"/>
                        </a:spcAft>
                      </a:pPr>
                      <a:r>
                        <a:rPr lang="en-US" sz="1100" b="0" i="0" u="none" strike="noStrike" dirty="0">
                          <a:solidFill>
                            <a:srgbClr val="000000"/>
                          </a:solidFill>
                          <a:effectLst/>
                          <a:latin typeface="Calibri" panose="020F0502020204030204" pitchFamily="34" charset="0"/>
                        </a:rPr>
                        <a:t>$20.00 </a:t>
                      </a:r>
                      <a:endParaRPr lang="en-US" sz="1400" b="0" i="0" u="none" strike="noStrike" dirty="0">
                        <a:effectLst/>
                        <a:latin typeface="Arial" panose="020B0604020202020204" pitchFamily="34" charset="0"/>
                      </a:endParaRPr>
                    </a:p>
                  </a:txBody>
                  <a:tcPr marL="2986" marR="2986" marT="2986" marB="1791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a:noFill/>
                    </a:lnL>
                    <a:lnR>
                      <a:noFill/>
                    </a:lnR>
                    <a:lnT>
                      <a:noFill/>
                    </a:lnT>
                    <a:lnB>
                      <a:noFill/>
                    </a:lnB>
                  </a:tcPr>
                </a:tc>
                <a:extLst>
                  <a:ext uri="{0D108BD9-81ED-4DB2-BD59-A6C34878D82A}">
                    <a16:rowId xmlns:a16="http://schemas.microsoft.com/office/drawing/2014/main" val="2453473952"/>
                  </a:ext>
                </a:extLst>
              </a:tr>
              <a:tr h="190306">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spcBef>
                          <a:spcPts val="0"/>
                        </a:spcBef>
                        <a:spcAft>
                          <a:spcPts val="0"/>
                        </a:spcAft>
                      </a:pPr>
                      <a:r>
                        <a:rPr lang="en-US" sz="1100" b="0" i="0" u="none" strike="noStrike" dirty="0">
                          <a:solidFill>
                            <a:srgbClr val="000000"/>
                          </a:solidFill>
                          <a:effectLst/>
                          <a:latin typeface="Calibri" panose="020F0502020204030204" pitchFamily="34" charset="0"/>
                        </a:rPr>
                        <a:t>Brent Rose</a:t>
                      </a:r>
                      <a:endParaRPr lang="en-US" sz="1400" b="0" i="0" u="none" strike="noStrike" dirty="0">
                        <a:effectLst/>
                        <a:latin typeface="Arial" panose="020B0604020202020204" pitchFamily="34" charset="0"/>
                      </a:endParaRPr>
                    </a:p>
                  </a:txBody>
                  <a:tcPr marL="2986" marR="2986" marT="2986" marB="1791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spcBef>
                          <a:spcPts val="0"/>
                        </a:spcBef>
                        <a:spcAft>
                          <a:spcPts val="0"/>
                        </a:spcAft>
                      </a:pPr>
                      <a:r>
                        <a:rPr lang="en-US" sz="1100" b="0" i="0" u="none" strike="noStrike" dirty="0">
                          <a:solidFill>
                            <a:srgbClr val="000000"/>
                          </a:solidFill>
                          <a:effectLst/>
                          <a:latin typeface="Calibri" panose="020F0502020204030204" pitchFamily="34" charset="0"/>
                        </a:rPr>
                        <a:t>$10.00 </a:t>
                      </a:r>
                      <a:endParaRPr lang="en-US" sz="1400" b="0" i="0" u="none" strike="noStrike" dirty="0">
                        <a:effectLst/>
                        <a:latin typeface="Arial" panose="020B0604020202020204" pitchFamily="34" charset="0"/>
                      </a:endParaRPr>
                    </a:p>
                  </a:txBody>
                  <a:tcPr marL="2986" marR="2986" marT="2986" marB="1791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spcBef>
                          <a:spcPts val="0"/>
                        </a:spcBef>
                        <a:spcAft>
                          <a:spcPts val="0"/>
                        </a:spcAft>
                      </a:pPr>
                      <a:r>
                        <a:rPr lang="en-US" sz="1100" b="0" i="0" u="none" strike="noStrike" dirty="0">
                          <a:solidFill>
                            <a:srgbClr val="000000"/>
                          </a:solidFill>
                          <a:effectLst/>
                          <a:latin typeface="Calibri" panose="020F0502020204030204" pitchFamily="34" charset="0"/>
                        </a:rPr>
                        <a:t>$20.00 </a:t>
                      </a:r>
                      <a:endParaRPr lang="en-US" sz="1400" b="0" i="0" u="none" strike="noStrike" dirty="0">
                        <a:effectLst/>
                        <a:latin typeface="Arial" panose="020B0604020202020204" pitchFamily="34" charset="0"/>
                      </a:endParaRPr>
                    </a:p>
                  </a:txBody>
                  <a:tcPr marL="2986" marR="2986" marT="2986" marB="1791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a:noFill/>
                    </a:lnL>
                    <a:lnR>
                      <a:noFill/>
                    </a:lnR>
                    <a:lnT>
                      <a:noFill/>
                    </a:lnT>
                    <a:lnB>
                      <a:noFill/>
                    </a:lnB>
                  </a:tcPr>
                </a:tc>
                <a:extLst>
                  <a:ext uri="{0D108BD9-81ED-4DB2-BD59-A6C34878D82A}">
                    <a16:rowId xmlns:a16="http://schemas.microsoft.com/office/drawing/2014/main" val="1942962025"/>
                  </a:ext>
                </a:extLst>
              </a:tr>
              <a:tr h="190306">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spcBef>
                          <a:spcPts val="0"/>
                        </a:spcBef>
                        <a:spcAft>
                          <a:spcPts val="0"/>
                        </a:spcAft>
                      </a:pPr>
                      <a:r>
                        <a:rPr lang="en-US" sz="1100" b="0" i="0" u="none" strike="noStrike" dirty="0">
                          <a:solidFill>
                            <a:srgbClr val="000000"/>
                          </a:solidFill>
                          <a:effectLst/>
                          <a:latin typeface="Calibri" panose="020F0502020204030204" pitchFamily="34" charset="0"/>
                        </a:rPr>
                        <a:t>Sandhill</a:t>
                      </a:r>
                      <a:endParaRPr lang="en-US" sz="1400" b="0" i="0" u="none" strike="noStrike" dirty="0">
                        <a:effectLst/>
                        <a:latin typeface="Arial" panose="020B0604020202020204" pitchFamily="34" charset="0"/>
                      </a:endParaRPr>
                    </a:p>
                  </a:txBody>
                  <a:tcPr marL="2986" marR="2986" marT="2986" marB="1791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spcBef>
                          <a:spcPts val="0"/>
                        </a:spcBef>
                        <a:spcAft>
                          <a:spcPts val="0"/>
                        </a:spcAft>
                      </a:pPr>
                      <a:r>
                        <a:rPr lang="en-US" sz="1100" b="0" i="0" u="none" strike="noStrike" dirty="0">
                          <a:solidFill>
                            <a:srgbClr val="000000"/>
                          </a:solidFill>
                          <a:effectLst/>
                          <a:latin typeface="Calibri" panose="020F0502020204030204" pitchFamily="34" charset="0"/>
                        </a:rPr>
                        <a:t>$15.00 </a:t>
                      </a:r>
                      <a:endParaRPr lang="en-US" sz="1400" b="0" i="0" u="none" strike="noStrike" dirty="0">
                        <a:effectLst/>
                        <a:latin typeface="Arial" panose="020B0604020202020204" pitchFamily="34" charset="0"/>
                      </a:endParaRPr>
                    </a:p>
                  </a:txBody>
                  <a:tcPr marL="2986" marR="2986" marT="2986" marB="1791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spcBef>
                          <a:spcPts val="0"/>
                        </a:spcBef>
                        <a:spcAft>
                          <a:spcPts val="0"/>
                        </a:spcAft>
                      </a:pPr>
                      <a:r>
                        <a:rPr lang="en-US" sz="1100" b="0" i="0" u="none" strike="noStrike" dirty="0">
                          <a:solidFill>
                            <a:srgbClr val="000000"/>
                          </a:solidFill>
                          <a:effectLst/>
                          <a:latin typeface="Calibri" panose="020F0502020204030204" pitchFamily="34" charset="0"/>
                        </a:rPr>
                        <a:t>$30.00 </a:t>
                      </a:r>
                      <a:endParaRPr lang="en-US" sz="1400" b="0" i="0" u="none" strike="noStrike" dirty="0">
                        <a:effectLst/>
                        <a:latin typeface="Arial" panose="020B0604020202020204" pitchFamily="34" charset="0"/>
                      </a:endParaRPr>
                    </a:p>
                  </a:txBody>
                  <a:tcPr marL="2986" marR="2986" marT="2986" marB="1791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a:noFill/>
                    </a:lnL>
                    <a:lnR>
                      <a:noFill/>
                    </a:lnR>
                    <a:lnT>
                      <a:noFill/>
                    </a:lnT>
                    <a:lnB>
                      <a:noFill/>
                    </a:lnB>
                  </a:tcPr>
                </a:tc>
                <a:extLst>
                  <a:ext uri="{0D108BD9-81ED-4DB2-BD59-A6C34878D82A}">
                    <a16:rowId xmlns:a16="http://schemas.microsoft.com/office/drawing/2014/main" val="147271967"/>
                  </a:ext>
                </a:extLst>
              </a:tr>
              <a:tr h="190306">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spcBef>
                          <a:spcPts val="0"/>
                        </a:spcBef>
                        <a:spcAft>
                          <a:spcPts val="0"/>
                        </a:spcAft>
                      </a:pPr>
                      <a:r>
                        <a:rPr lang="en-US" sz="1100" b="0" i="0" u="none" strike="noStrike" dirty="0">
                          <a:solidFill>
                            <a:srgbClr val="000000"/>
                          </a:solidFill>
                          <a:effectLst/>
                          <a:latin typeface="Calibri" panose="020F0502020204030204" pitchFamily="34" charset="0"/>
                        </a:rPr>
                        <a:t>Park View</a:t>
                      </a:r>
                      <a:endParaRPr lang="en-US" sz="1400" b="0" i="0" u="none" strike="noStrike" dirty="0">
                        <a:effectLst/>
                        <a:latin typeface="Arial" panose="020B0604020202020204" pitchFamily="34" charset="0"/>
                      </a:endParaRPr>
                    </a:p>
                  </a:txBody>
                  <a:tcPr marL="2986" marR="2986" marT="2986" marB="1791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spcBef>
                          <a:spcPts val="0"/>
                        </a:spcBef>
                        <a:spcAft>
                          <a:spcPts val="0"/>
                        </a:spcAft>
                      </a:pPr>
                      <a:r>
                        <a:rPr lang="en-US" sz="1100" b="0" i="0" u="none" strike="noStrike" dirty="0">
                          <a:solidFill>
                            <a:srgbClr val="000000"/>
                          </a:solidFill>
                          <a:effectLst/>
                          <a:latin typeface="Calibri" panose="020F0502020204030204" pitchFamily="34" charset="0"/>
                        </a:rPr>
                        <a:t>$30.00 </a:t>
                      </a:r>
                      <a:endParaRPr lang="en-US" sz="1400" b="0" i="0" u="none" strike="noStrike" dirty="0">
                        <a:effectLst/>
                        <a:latin typeface="Arial" panose="020B0604020202020204" pitchFamily="34" charset="0"/>
                      </a:endParaRPr>
                    </a:p>
                  </a:txBody>
                  <a:tcPr marL="2986" marR="2986" marT="2986" marB="1791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spcBef>
                          <a:spcPts val="0"/>
                        </a:spcBef>
                        <a:spcAft>
                          <a:spcPts val="0"/>
                        </a:spcAft>
                      </a:pPr>
                      <a:r>
                        <a:rPr lang="en-US" sz="1100" b="0" i="0" u="none" strike="noStrike" dirty="0">
                          <a:solidFill>
                            <a:srgbClr val="000000"/>
                          </a:solidFill>
                          <a:effectLst/>
                          <a:latin typeface="Calibri" panose="020F0502020204030204" pitchFamily="34" charset="0"/>
                        </a:rPr>
                        <a:t>$60.00 </a:t>
                      </a:r>
                      <a:endParaRPr lang="en-US" sz="1400" b="0" i="0" u="none" strike="noStrike" dirty="0">
                        <a:effectLst/>
                        <a:latin typeface="Arial" panose="020B0604020202020204" pitchFamily="34" charset="0"/>
                      </a:endParaRPr>
                    </a:p>
                  </a:txBody>
                  <a:tcPr marL="2986" marR="2986" marT="2986" marB="1791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a:noFill/>
                    </a:lnL>
                    <a:lnR>
                      <a:noFill/>
                    </a:lnR>
                    <a:lnT>
                      <a:noFill/>
                    </a:lnT>
                    <a:lnB>
                      <a:noFill/>
                    </a:lnB>
                  </a:tcPr>
                </a:tc>
                <a:extLst>
                  <a:ext uri="{0D108BD9-81ED-4DB2-BD59-A6C34878D82A}">
                    <a16:rowId xmlns:a16="http://schemas.microsoft.com/office/drawing/2014/main" val="4088841507"/>
                  </a:ext>
                </a:extLst>
              </a:tr>
              <a:tr h="190306">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spcBef>
                          <a:spcPts val="0"/>
                        </a:spcBef>
                        <a:spcAft>
                          <a:spcPts val="0"/>
                        </a:spcAft>
                      </a:pPr>
                      <a:r>
                        <a:rPr lang="en-US" sz="1100" b="0" i="0" u="none" strike="noStrike" dirty="0">
                          <a:solidFill>
                            <a:srgbClr val="000000"/>
                          </a:solidFill>
                          <a:effectLst/>
                          <a:latin typeface="Calibri" panose="020F0502020204030204" pitchFamily="34" charset="0"/>
                        </a:rPr>
                        <a:t>Galley Lane</a:t>
                      </a:r>
                      <a:endParaRPr lang="en-US" sz="1400" b="0" i="0" u="none" strike="noStrike" dirty="0">
                        <a:effectLst/>
                        <a:latin typeface="Arial" panose="020B0604020202020204" pitchFamily="34" charset="0"/>
                      </a:endParaRPr>
                    </a:p>
                  </a:txBody>
                  <a:tcPr marL="2986" marR="2986" marT="2986" marB="1791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spcBef>
                          <a:spcPts val="0"/>
                        </a:spcBef>
                        <a:spcAft>
                          <a:spcPts val="0"/>
                        </a:spcAft>
                      </a:pPr>
                      <a:r>
                        <a:rPr lang="en-US" sz="1100" b="0" i="0" u="none" strike="noStrike" dirty="0">
                          <a:solidFill>
                            <a:srgbClr val="000000"/>
                          </a:solidFill>
                          <a:effectLst/>
                          <a:latin typeface="Calibri" panose="020F0502020204030204" pitchFamily="34" charset="0"/>
                        </a:rPr>
                        <a:t>$15.00 </a:t>
                      </a:r>
                      <a:endParaRPr lang="en-US" sz="1400" b="0" i="0" u="none" strike="noStrike" dirty="0">
                        <a:effectLst/>
                        <a:latin typeface="Arial" panose="020B0604020202020204" pitchFamily="34" charset="0"/>
                      </a:endParaRPr>
                    </a:p>
                  </a:txBody>
                  <a:tcPr marL="2986" marR="2986" marT="2986" marB="1791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spcBef>
                          <a:spcPts val="0"/>
                        </a:spcBef>
                        <a:spcAft>
                          <a:spcPts val="0"/>
                        </a:spcAft>
                      </a:pPr>
                      <a:r>
                        <a:rPr lang="en-US" sz="1100" b="0" i="0" u="none" strike="noStrike" dirty="0">
                          <a:solidFill>
                            <a:srgbClr val="000000"/>
                          </a:solidFill>
                          <a:effectLst/>
                          <a:latin typeface="Calibri" panose="020F0502020204030204" pitchFamily="34" charset="0"/>
                        </a:rPr>
                        <a:t>$30.00 </a:t>
                      </a:r>
                      <a:endParaRPr lang="en-US" sz="1400" b="0" i="0" u="none" strike="noStrike" dirty="0">
                        <a:effectLst/>
                        <a:latin typeface="Arial" panose="020B0604020202020204" pitchFamily="34" charset="0"/>
                      </a:endParaRPr>
                    </a:p>
                  </a:txBody>
                  <a:tcPr marL="2986" marR="2986" marT="2986" marB="1791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a:noFill/>
                    </a:lnL>
                    <a:lnR>
                      <a:noFill/>
                    </a:lnR>
                    <a:lnT>
                      <a:noFill/>
                    </a:lnT>
                    <a:lnB>
                      <a:noFill/>
                    </a:lnB>
                  </a:tcPr>
                </a:tc>
                <a:extLst>
                  <a:ext uri="{0D108BD9-81ED-4DB2-BD59-A6C34878D82A}">
                    <a16:rowId xmlns:a16="http://schemas.microsoft.com/office/drawing/2014/main" val="2905377745"/>
                  </a:ext>
                </a:extLst>
              </a:tr>
              <a:tr h="190306">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spcBef>
                          <a:spcPts val="0"/>
                        </a:spcBef>
                        <a:spcAft>
                          <a:spcPts val="0"/>
                        </a:spcAft>
                      </a:pPr>
                      <a:r>
                        <a:rPr lang="en-US" sz="1100" b="0" i="0" u="none" strike="noStrike" dirty="0">
                          <a:solidFill>
                            <a:srgbClr val="000000"/>
                          </a:solidFill>
                          <a:effectLst/>
                          <a:latin typeface="Calibri" panose="020F0502020204030204" pitchFamily="34" charset="0"/>
                        </a:rPr>
                        <a:t>Village</a:t>
                      </a:r>
                      <a:endParaRPr lang="en-US" sz="1400" b="0" i="0" u="none" strike="noStrike" dirty="0">
                        <a:effectLst/>
                        <a:latin typeface="Arial" panose="020B0604020202020204" pitchFamily="34" charset="0"/>
                      </a:endParaRPr>
                    </a:p>
                  </a:txBody>
                  <a:tcPr marL="2986" marR="2986" marT="2986" marB="1791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spcBef>
                          <a:spcPts val="0"/>
                        </a:spcBef>
                        <a:spcAft>
                          <a:spcPts val="0"/>
                        </a:spcAft>
                      </a:pPr>
                      <a:r>
                        <a:rPr lang="en-US" sz="1100" b="0" i="0" u="none" strike="noStrike" dirty="0">
                          <a:solidFill>
                            <a:srgbClr val="000000"/>
                          </a:solidFill>
                          <a:effectLst/>
                          <a:latin typeface="Calibri" panose="020F0502020204030204" pitchFamily="34" charset="0"/>
                        </a:rPr>
                        <a:t>$40.00 </a:t>
                      </a:r>
                      <a:endParaRPr lang="en-US" sz="1400" b="0" i="0" u="none" strike="noStrike" dirty="0">
                        <a:effectLst/>
                        <a:latin typeface="Arial" panose="020B0604020202020204" pitchFamily="34" charset="0"/>
                      </a:endParaRPr>
                    </a:p>
                  </a:txBody>
                  <a:tcPr marL="2986" marR="2986" marT="2986" marB="1791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spcBef>
                          <a:spcPts val="0"/>
                        </a:spcBef>
                        <a:spcAft>
                          <a:spcPts val="0"/>
                        </a:spcAft>
                      </a:pPr>
                      <a:r>
                        <a:rPr lang="en-US" sz="1100" b="0" i="0" u="none" strike="noStrike" dirty="0">
                          <a:solidFill>
                            <a:srgbClr val="000000"/>
                          </a:solidFill>
                          <a:effectLst/>
                          <a:latin typeface="Calibri" panose="020F0502020204030204" pitchFamily="34" charset="0"/>
                        </a:rPr>
                        <a:t>$80.00 </a:t>
                      </a:r>
                      <a:endParaRPr lang="en-US" sz="1400" b="0" i="0" u="none" strike="noStrike" dirty="0">
                        <a:effectLst/>
                        <a:latin typeface="Arial" panose="020B0604020202020204" pitchFamily="34" charset="0"/>
                      </a:endParaRPr>
                    </a:p>
                  </a:txBody>
                  <a:tcPr marL="2986" marR="2986" marT="2986" marB="1791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a:noFill/>
                    </a:lnL>
                    <a:lnR>
                      <a:noFill/>
                    </a:lnR>
                    <a:lnT>
                      <a:noFill/>
                    </a:lnT>
                    <a:lnB>
                      <a:noFill/>
                    </a:lnB>
                  </a:tcPr>
                </a:tc>
                <a:extLst>
                  <a:ext uri="{0D108BD9-81ED-4DB2-BD59-A6C34878D82A}">
                    <a16:rowId xmlns:a16="http://schemas.microsoft.com/office/drawing/2014/main" val="193691913"/>
                  </a:ext>
                </a:extLst>
              </a:tr>
              <a:tr h="190306">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spcBef>
                          <a:spcPts val="0"/>
                        </a:spcBef>
                        <a:spcAft>
                          <a:spcPts val="0"/>
                        </a:spcAft>
                      </a:pPr>
                      <a:r>
                        <a:rPr lang="en-US" sz="1100" b="0" i="0" u="none" strike="noStrike" dirty="0">
                          <a:solidFill>
                            <a:srgbClr val="000000"/>
                          </a:solidFill>
                          <a:effectLst/>
                          <a:latin typeface="Calibri" panose="020F0502020204030204" pitchFamily="34" charset="0"/>
                        </a:rPr>
                        <a:t>Sagers</a:t>
                      </a:r>
                      <a:endParaRPr lang="en-US" sz="1400" b="0" i="0" u="none" strike="noStrike" dirty="0">
                        <a:effectLst/>
                        <a:latin typeface="Arial" panose="020B0604020202020204" pitchFamily="34" charset="0"/>
                      </a:endParaRPr>
                    </a:p>
                  </a:txBody>
                  <a:tcPr marL="2986" marR="2986" marT="2986" marB="1791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r" fontAlgn="b">
                        <a:spcBef>
                          <a:spcPts val="0"/>
                        </a:spcBef>
                        <a:spcAft>
                          <a:spcPts val="0"/>
                        </a:spcAft>
                      </a:pPr>
                      <a:r>
                        <a:rPr lang="en-US" sz="1100" b="0" i="0" u="none" strike="noStrike" dirty="0">
                          <a:solidFill>
                            <a:srgbClr val="000000"/>
                          </a:solidFill>
                          <a:effectLst/>
                          <a:latin typeface="Calibri" panose="020F0502020204030204" pitchFamily="34" charset="0"/>
                        </a:rPr>
                        <a:t>$35.00 </a:t>
                      </a:r>
                      <a:endParaRPr lang="en-US" sz="1400" b="0" i="0" u="none" strike="noStrike" dirty="0">
                        <a:effectLst/>
                        <a:latin typeface="Arial" panose="020B0604020202020204" pitchFamily="34" charset="0"/>
                      </a:endParaRPr>
                    </a:p>
                  </a:txBody>
                  <a:tcPr marL="2986" marR="2986" marT="2986" marB="1791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r" fontAlgn="b">
                        <a:spcBef>
                          <a:spcPts val="0"/>
                        </a:spcBef>
                        <a:spcAft>
                          <a:spcPts val="0"/>
                        </a:spcAft>
                      </a:pPr>
                      <a:r>
                        <a:rPr lang="en-US" sz="1100" b="0" i="0" u="none" strike="noStrike" dirty="0">
                          <a:solidFill>
                            <a:srgbClr val="000000"/>
                          </a:solidFill>
                          <a:effectLst/>
                          <a:latin typeface="Calibri" panose="020F0502020204030204" pitchFamily="34" charset="0"/>
                        </a:rPr>
                        <a:t>$70.00 </a:t>
                      </a:r>
                      <a:endParaRPr lang="en-US" sz="1400" b="0" i="0" u="none" strike="noStrike" dirty="0">
                        <a:effectLst/>
                        <a:latin typeface="Arial" panose="020B0604020202020204" pitchFamily="34" charset="0"/>
                      </a:endParaRPr>
                    </a:p>
                  </a:txBody>
                  <a:tcPr marL="2986" marR="2986" marT="2986" marB="1791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a:noFill/>
                    </a:lnL>
                    <a:lnR>
                      <a:noFill/>
                    </a:lnR>
                    <a:lnT>
                      <a:noFill/>
                    </a:lnT>
                    <a:lnB>
                      <a:noFill/>
                    </a:lnB>
                  </a:tcPr>
                </a:tc>
                <a:extLst>
                  <a:ext uri="{0D108BD9-81ED-4DB2-BD59-A6C34878D82A}">
                    <a16:rowId xmlns:a16="http://schemas.microsoft.com/office/drawing/2014/main" val="483222387"/>
                  </a:ext>
                </a:extLst>
              </a:tr>
              <a:tr h="194468">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spcBef>
                          <a:spcPts val="0"/>
                        </a:spcBef>
                        <a:spcAft>
                          <a:spcPts val="0"/>
                        </a:spcAft>
                      </a:pPr>
                      <a:r>
                        <a:rPr lang="en-US" sz="1100" b="0" i="0" u="none" strike="noStrike" dirty="0">
                          <a:solidFill>
                            <a:srgbClr val="000000"/>
                          </a:solidFill>
                          <a:effectLst/>
                          <a:latin typeface="Calibri" panose="020F0502020204030204" pitchFamily="34" charset="0"/>
                        </a:rPr>
                        <a:t>Porter Way Park</a:t>
                      </a:r>
                      <a:endParaRPr lang="en-US" sz="1400" b="0" i="0" u="none" strike="noStrike" dirty="0">
                        <a:effectLst/>
                        <a:latin typeface="Arial" panose="020B0604020202020204" pitchFamily="34" charset="0"/>
                      </a:endParaRPr>
                    </a:p>
                  </a:txBody>
                  <a:tcPr marL="2986" marR="2986" marT="2986" marB="1791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gridSpan="2">
                  <a:txBody>
                    <a:bodyPr/>
                    <a:lstStyle/>
                    <a:p>
                      <a:pPr algn="ctr" fontAlgn="b">
                        <a:spcBef>
                          <a:spcPts val="0"/>
                        </a:spcBef>
                        <a:spcAft>
                          <a:spcPts val="0"/>
                        </a:spcAft>
                      </a:pPr>
                      <a:r>
                        <a:rPr lang="en-US" sz="1100" b="0" i="0" u="none" strike="noStrike" dirty="0">
                          <a:solidFill>
                            <a:srgbClr val="000000"/>
                          </a:solidFill>
                          <a:effectLst/>
                          <a:latin typeface="Calibri" panose="020F0502020204030204" pitchFamily="34" charset="0"/>
                        </a:rPr>
                        <a:t>Only Available to reserve entire park at $1500.00 per day</a:t>
                      </a:r>
                      <a:endParaRPr lang="en-US" sz="1400" b="0" i="0" u="none" strike="noStrike" dirty="0">
                        <a:effectLst/>
                        <a:latin typeface="Arial" panose="020B0604020202020204" pitchFamily="34" charset="0"/>
                      </a:endParaRPr>
                    </a:p>
                  </a:txBody>
                  <a:tcPr marL="35836" marR="35836" marT="17918" marB="17918">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en-US"/>
                    </a:p>
                  </a:txBody>
                  <a:tcPr/>
                </a:tc>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1238208"/>
                  </a:ext>
                </a:extLst>
              </a:tr>
              <a:tr h="207836">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a:noFill/>
                    </a:lnL>
                    <a:lnR>
                      <a:noFill/>
                    </a:lnR>
                    <a:lnT>
                      <a:noFill/>
                    </a:lnT>
                    <a:lnB>
                      <a:noFill/>
                    </a:lnB>
                  </a:tcPr>
                </a:tc>
                <a:tc gridSpan="5">
                  <a:txBody>
                    <a:bodyPr/>
                    <a:lstStyle/>
                    <a:p>
                      <a:pPr algn="ctr" fontAlgn="ctr">
                        <a:spcBef>
                          <a:spcPts val="0"/>
                        </a:spcBef>
                        <a:spcAft>
                          <a:spcPts val="0"/>
                        </a:spcAft>
                      </a:pPr>
                      <a:r>
                        <a:rPr lang="en-US" sz="1200" b="0" i="0" u="none" strike="noStrike" dirty="0">
                          <a:solidFill>
                            <a:srgbClr val="000000"/>
                          </a:solidFill>
                          <a:effectLst/>
                          <a:latin typeface="Calibri" panose="020F0502020204030204" pitchFamily="34" charset="0"/>
                        </a:rPr>
                        <a:t>Pickleball Courts</a:t>
                      </a:r>
                      <a:endParaRPr lang="en-US" sz="1600" b="0" i="0" u="none" strike="noStrike" dirty="0">
                        <a:effectLst/>
                        <a:latin typeface="Arial" panose="020B0604020202020204" pitchFamily="34" charset="0"/>
                      </a:endParaRPr>
                    </a:p>
                  </a:txBody>
                  <a:tcPr marL="35836" marR="35836" marT="17918" marB="17918">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6498262"/>
                  </a:ext>
                </a:extLst>
              </a:tr>
              <a:tr h="292563">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spcBef>
                          <a:spcPts val="0"/>
                        </a:spcBef>
                        <a:spcAft>
                          <a:spcPts val="0"/>
                        </a:spcAft>
                      </a:pPr>
                      <a:r>
                        <a:rPr lang="en-US" sz="1200" b="0" i="0" u="none" strike="noStrike" dirty="0">
                          <a:solidFill>
                            <a:srgbClr val="000000"/>
                          </a:solidFill>
                          <a:effectLst/>
                          <a:latin typeface="Calibri" panose="020F0502020204030204" pitchFamily="34" charset="0"/>
                        </a:rPr>
                        <a:t>Courts</a:t>
                      </a:r>
                      <a:endParaRPr lang="en-US" sz="1400" b="0" i="0" u="none" strike="noStrike" dirty="0">
                        <a:effectLst/>
                        <a:latin typeface="Arial" panose="020B0604020202020204" pitchFamily="34" charset="0"/>
                      </a:endParaRPr>
                    </a:p>
                  </a:txBody>
                  <a:tcPr marL="2986" marR="2986" marT="2986" marB="1791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gridSpan="2">
                  <a:txBody>
                    <a:bodyPr/>
                    <a:lstStyle/>
                    <a:p>
                      <a:pPr algn="ctr" fontAlgn="b">
                        <a:spcBef>
                          <a:spcPts val="0"/>
                        </a:spcBef>
                        <a:spcAft>
                          <a:spcPts val="0"/>
                        </a:spcAft>
                      </a:pPr>
                      <a:r>
                        <a:rPr lang="en-US" sz="1100" b="0" i="0" u="none" strike="noStrike" dirty="0">
                          <a:solidFill>
                            <a:srgbClr val="000000"/>
                          </a:solidFill>
                          <a:effectLst/>
                          <a:latin typeface="Calibri" panose="020F0502020204030204" pitchFamily="34" charset="0"/>
                        </a:rPr>
                        <a:t>Cost Per Hour (Min 2hr Max 4hrs) (Resident)</a:t>
                      </a:r>
                      <a:endParaRPr lang="en-US" sz="1400" b="0" i="0" u="none" strike="noStrike" dirty="0">
                        <a:effectLst/>
                        <a:latin typeface="Arial" panose="020B0604020202020204" pitchFamily="34" charset="0"/>
                      </a:endParaRPr>
                    </a:p>
                  </a:txBody>
                  <a:tcPr marL="35836" marR="35836" marT="17918" marB="17918">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hMerge="1">
                  <a:txBody>
                    <a:bodyPr/>
                    <a:lstStyle/>
                    <a:p>
                      <a:endParaRPr lang="en-US"/>
                    </a:p>
                  </a:txBody>
                  <a:tcPr/>
                </a:tc>
                <a:tc gridSpan="2">
                  <a:txBody>
                    <a:bodyPr/>
                    <a:lstStyle/>
                    <a:p>
                      <a:pPr algn="ctr" fontAlgn="b">
                        <a:spcBef>
                          <a:spcPts val="0"/>
                        </a:spcBef>
                        <a:spcAft>
                          <a:spcPts val="0"/>
                        </a:spcAft>
                      </a:pPr>
                      <a:r>
                        <a:rPr lang="en-US" sz="1100" b="0" i="0" u="none" strike="noStrike" dirty="0">
                          <a:solidFill>
                            <a:srgbClr val="000000"/>
                          </a:solidFill>
                          <a:effectLst/>
                          <a:latin typeface="Calibri" panose="020F0502020204030204" pitchFamily="34" charset="0"/>
                        </a:rPr>
                        <a:t>Cost Per Hour (Min 2hr Max 4hrs) (Non-Resident)</a:t>
                      </a:r>
                      <a:endParaRPr lang="en-US" sz="1400" b="0" i="0" u="none" strike="noStrike" dirty="0">
                        <a:effectLst/>
                        <a:latin typeface="Arial" panose="020B0604020202020204" pitchFamily="34" charset="0"/>
                      </a:endParaRPr>
                    </a:p>
                  </a:txBody>
                  <a:tcPr marL="35836" marR="35836" marT="17918" marB="17918">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hMerge="1">
                  <a:txBody>
                    <a:bodyPr/>
                    <a:lstStyle/>
                    <a:p>
                      <a:endParaRPr lang="en-US"/>
                    </a:p>
                  </a:txBody>
                  <a:tcPr/>
                </a:tc>
                <a:extLst>
                  <a:ext uri="{0D108BD9-81ED-4DB2-BD59-A6C34878D82A}">
                    <a16:rowId xmlns:a16="http://schemas.microsoft.com/office/drawing/2014/main" val="318473767"/>
                  </a:ext>
                </a:extLst>
              </a:tr>
              <a:tr h="207836">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spcBef>
                          <a:spcPts val="0"/>
                        </a:spcBef>
                        <a:spcAft>
                          <a:spcPts val="0"/>
                        </a:spcAft>
                      </a:pPr>
                      <a:r>
                        <a:rPr lang="en-US" sz="1100" b="0" i="0" u="none" strike="noStrike" dirty="0">
                          <a:solidFill>
                            <a:srgbClr val="000000"/>
                          </a:solidFill>
                          <a:effectLst/>
                          <a:latin typeface="Calibri" panose="020F0502020204030204" pitchFamily="34" charset="0"/>
                        </a:rPr>
                        <a:t>Up to 2 Courts</a:t>
                      </a:r>
                      <a:endParaRPr lang="en-US" sz="1400" b="0" i="0" u="none" strike="noStrike" dirty="0">
                        <a:effectLst/>
                        <a:latin typeface="Arial" panose="020B0604020202020204" pitchFamily="34" charset="0"/>
                      </a:endParaRPr>
                    </a:p>
                  </a:txBody>
                  <a:tcPr marL="2986" marR="2986" marT="2986" marB="17918"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gridSpan="2">
                  <a:txBody>
                    <a:bodyPr/>
                    <a:lstStyle/>
                    <a:p>
                      <a:pPr algn="ctr" fontAlgn="b">
                        <a:spcBef>
                          <a:spcPts val="0"/>
                        </a:spcBef>
                        <a:spcAft>
                          <a:spcPts val="0"/>
                        </a:spcAft>
                      </a:pPr>
                      <a:r>
                        <a:rPr lang="en-US" sz="1100" b="0" i="0" u="none" strike="noStrike" dirty="0">
                          <a:solidFill>
                            <a:srgbClr val="000000"/>
                          </a:solidFill>
                          <a:effectLst/>
                          <a:latin typeface="Calibri" panose="020F0502020204030204" pitchFamily="34" charset="0"/>
                        </a:rPr>
                        <a:t>15.00 Per Hour/Per Court</a:t>
                      </a:r>
                      <a:endParaRPr lang="en-US" sz="1400" b="0" i="0" u="none" strike="noStrike" dirty="0">
                        <a:effectLst/>
                        <a:latin typeface="Arial" panose="020B0604020202020204" pitchFamily="34" charset="0"/>
                      </a:endParaRPr>
                    </a:p>
                  </a:txBody>
                  <a:tcPr marL="35836" marR="35836" marT="17918" marB="1791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en-US"/>
                    </a:p>
                  </a:txBody>
                  <a:tcPr/>
                </a:tc>
                <a:tc gridSpan="2">
                  <a:txBody>
                    <a:bodyPr/>
                    <a:lstStyle/>
                    <a:p>
                      <a:pPr algn="ctr" fontAlgn="b">
                        <a:spcBef>
                          <a:spcPts val="0"/>
                        </a:spcBef>
                        <a:spcAft>
                          <a:spcPts val="0"/>
                        </a:spcAft>
                      </a:pPr>
                      <a:r>
                        <a:rPr lang="en-US" sz="1100" b="0" i="0" u="none" strike="noStrike" dirty="0">
                          <a:solidFill>
                            <a:srgbClr val="000000"/>
                          </a:solidFill>
                          <a:effectLst/>
                          <a:latin typeface="Calibri" panose="020F0502020204030204" pitchFamily="34" charset="0"/>
                        </a:rPr>
                        <a:t>20.00 Per Hour/Per Court</a:t>
                      </a:r>
                      <a:endParaRPr lang="en-US" sz="1400" b="0" i="0" u="none" strike="noStrike" dirty="0">
                        <a:effectLst/>
                        <a:latin typeface="Arial" panose="020B0604020202020204" pitchFamily="34" charset="0"/>
                      </a:endParaRPr>
                    </a:p>
                  </a:txBody>
                  <a:tcPr marL="35836" marR="35836" marT="17918" marB="17918">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en-US"/>
                    </a:p>
                  </a:txBody>
                  <a:tcPr/>
                </a:tc>
                <a:extLst>
                  <a:ext uri="{0D108BD9-81ED-4DB2-BD59-A6C34878D82A}">
                    <a16:rowId xmlns:a16="http://schemas.microsoft.com/office/drawing/2014/main" val="1896924449"/>
                  </a:ext>
                </a:extLst>
              </a:tr>
              <a:tr h="255960">
                <a:tc gridSpan="2">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35836" marR="35836" marT="17918" marB="17918">
                    <a:lnL>
                      <a:noFill/>
                    </a:lnL>
                    <a:lnR>
                      <a:noFill/>
                    </a:lnR>
                    <a:lnT>
                      <a:noFill/>
                    </a:lnT>
                    <a:lnB>
                      <a:noFill/>
                    </a:lnB>
                  </a:tcPr>
                </a:tc>
                <a:tc hMerge="1">
                  <a:txBody>
                    <a:bodyPr/>
                    <a:lstStyle/>
                    <a:p>
                      <a:endParaRPr lang="en-US"/>
                    </a:p>
                  </a:txBody>
                  <a:tcPr/>
                </a:tc>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8087605"/>
                  </a:ext>
                </a:extLst>
              </a:tr>
              <a:tr h="207836">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a:noFill/>
                    </a:lnL>
                    <a:lnR w="6350" cap="flat" cmpd="sng" algn="ctr">
                      <a:solidFill>
                        <a:srgbClr val="000000"/>
                      </a:solidFill>
                      <a:prstDash val="solid"/>
                      <a:round/>
                      <a:headEnd type="none" w="med" len="med"/>
                      <a:tailEnd type="none" w="med" len="med"/>
                    </a:lnR>
                    <a:lnT>
                      <a:noFill/>
                    </a:lnT>
                    <a:lnB>
                      <a:noFill/>
                    </a:lnB>
                  </a:tcPr>
                </a:tc>
                <a:tc gridSpan="5">
                  <a:txBody>
                    <a:bodyPr/>
                    <a:lstStyle/>
                    <a:p>
                      <a:pPr algn="ctr" fontAlgn="b">
                        <a:spcBef>
                          <a:spcPts val="0"/>
                        </a:spcBef>
                        <a:spcAft>
                          <a:spcPts val="0"/>
                        </a:spcAft>
                      </a:pPr>
                      <a:r>
                        <a:rPr lang="en-US" sz="1100" b="0" i="0" u="none" strike="noStrike" dirty="0">
                          <a:solidFill>
                            <a:srgbClr val="000000"/>
                          </a:solidFill>
                          <a:effectLst/>
                          <a:latin typeface="Calibri" panose="020F0502020204030204" pitchFamily="34" charset="0"/>
                        </a:rPr>
                        <a:t>Entire Pickleball Complex - 1000.00 per day</a:t>
                      </a:r>
                      <a:endParaRPr lang="en-US" sz="1400" b="0" i="0" u="none" strike="noStrike" dirty="0">
                        <a:effectLst/>
                        <a:latin typeface="Arial" panose="020B0604020202020204" pitchFamily="34" charset="0"/>
                      </a:endParaRPr>
                    </a:p>
                  </a:txBody>
                  <a:tcPr marL="35836" marR="35836" marT="17918" marB="17918">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06035957"/>
                  </a:ext>
                </a:extLst>
              </a:tr>
              <a:tr h="255960">
                <a:tc gridSpan="2">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35836" marR="35836" marT="17918" marB="17918">
                    <a:lnL>
                      <a:noFill/>
                    </a:lnL>
                    <a:lnR>
                      <a:noFill/>
                    </a:lnR>
                    <a:lnT>
                      <a:noFill/>
                    </a:lnT>
                    <a:lnB>
                      <a:noFill/>
                    </a:lnB>
                  </a:tcPr>
                </a:tc>
                <a:tc hMerge="1">
                  <a:txBody>
                    <a:bodyPr/>
                    <a:lstStyle/>
                    <a:p>
                      <a:endParaRPr lang="en-US"/>
                    </a:p>
                  </a:txBody>
                  <a:tcPr/>
                </a:tc>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795372043"/>
                  </a:ext>
                </a:extLst>
              </a:tr>
              <a:tr h="255960">
                <a:tc gridSpan="2">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35836" marR="35836" marT="17918" marB="17918">
                    <a:lnL>
                      <a:noFill/>
                    </a:lnL>
                    <a:lnR>
                      <a:noFill/>
                    </a:lnR>
                    <a:lnT>
                      <a:noFill/>
                    </a:lnT>
                    <a:lnB>
                      <a:noFill/>
                    </a:lnB>
                  </a:tcPr>
                </a:tc>
                <a:tc hMerge="1">
                  <a:txBody>
                    <a:bodyPr/>
                    <a:lstStyle/>
                    <a:p>
                      <a:endParaRPr lang="en-US"/>
                    </a:p>
                  </a:txBody>
                  <a:tcPr/>
                </a:tc>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a:noFill/>
                    </a:lnL>
                    <a:lnR>
                      <a:noFill/>
                    </a:lnR>
                    <a:lnT>
                      <a:noFill/>
                    </a:lnT>
                    <a:lnB>
                      <a:noFill/>
                    </a:lnB>
                  </a:tcPr>
                </a:tc>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a:noFill/>
                    </a:lnL>
                    <a:lnR>
                      <a:noFill/>
                    </a:lnR>
                    <a:lnT>
                      <a:noFill/>
                    </a:lnT>
                    <a:lnB>
                      <a:noFill/>
                    </a:lnB>
                  </a:tcPr>
                </a:tc>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a:noFill/>
                    </a:lnL>
                    <a:lnR>
                      <a:noFill/>
                    </a:lnR>
                    <a:lnT>
                      <a:noFill/>
                    </a:lnT>
                    <a:lnB>
                      <a:noFill/>
                    </a:lnB>
                  </a:tcPr>
                </a:tc>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a:noFill/>
                    </a:lnL>
                    <a:lnR>
                      <a:noFill/>
                    </a:lnR>
                    <a:lnT>
                      <a:noFill/>
                    </a:lnT>
                    <a:lnB>
                      <a:noFill/>
                    </a:lnB>
                  </a:tcPr>
                </a:tc>
                <a:extLst>
                  <a:ext uri="{0D108BD9-81ED-4DB2-BD59-A6C34878D82A}">
                    <a16:rowId xmlns:a16="http://schemas.microsoft.com/office/drawing/2014/main" val="1954301199"/>
                  </a:ext>
                </a:extLst>
              </a:tr>
              <a:tr h="207836">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a:noFill/>
                    </a:lnL>
                    <a:lnR>
                      <a:noFill/>
                    </a:lnR>
                    <a:lnT>
                      <a:noFill/>
                    </a:lnT>
                    <a:lnB>
                      <a:noFill/>
                    </a:lnB>
                  </a:tcPr>
                </a:tc>
                <a:tc gridSpan="2">
                  <a:txBody>
                    <a:bodyPr/>
                    <a:lstStyle/>
                    <a:p>
                      <a:pPr algn="ctr" fontAlgn="ctr">
                        <a:spcBef>
                          <a:spcPts val="0"/>
                        </a:spcBef>
                        <a:spcAft>
                          <a:spcPts val="0"/>
                        </a:spcAft>
                      </a:pPr>
                      <a:r>
                        <a:rPr lang="en-US" sz="1200" b="0" i="0" u="none" strike="noStrike" dirty="0">
                          <a:solidFill>
                            <a:srgbClr val="000000"/>
                          </a:solidFill>
                          <a:effectLst/>
                          <a:latin typeface="Calibri" panose="020F0502020204030204" pitchFamily="34" charset="0"/>
                        </a:rPr>
                        <a:t>Tournament Fee</a:t>
                      </a:r>
                      <a:endParaRPr lang="en-US" sz="1600" b="0" i="0" u="none" strike="noStrike" dirty="0">
                        <a:effectLst/>
                        <a:latin typeface="Arial" panose="020B0604020202020204" pitchFamily="34" charset="0"/>
                      </a:endParaRPr>
                    </a:p>
                  </a:txBody>
                  <a:tcPr marL="35836" marR="35836" marT="17918" marB="17918">
                    <a:lnL>
                      <a:noFill/>
                    </a:lnL>
                    <a:lnR>
                      <a:noFill/>
                    </a:lnR>
                    <a:lnT>
                      <a:noFill/>
                    </a:lnT>
                    <a:lnB>
                      <a:noFill/>
                    </a:lnB>
                  </a:tcPr>
                </a:tc>
                <a:tc hMerge="1">
                  <a:txBody>
                    <a:bodyPr/>
                    <a:lstStyle/>
                    <a:p>
                      <a:endParaRPr lang="en-US"/>
                    </a:p>
                  </a:txBody>
                  <a:tcPr/>
                </a:tc>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a:noFill/>
                    </a:lnL>
                    <a:lnR>
                      <a:noFill/>
                    </a:lnR>
                    <a:lnT>
                      <a:noFill/>
                    </a:lnT>
                    <a:lnB>
                      <a:noFill/>
                    </a:lnB>
                  </a:tcPr>
                </a:tc>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a:noFill/>
                    </a:lnL>
                    <a:lnR>
                      <a:noFill/>
                    </a:lnR>
                    <a:lnT>
                      <a:noFill/>
                    </a:lnT>
                    <a:lnB>
                      <a:noFill/>
                    </a:lnB>
                  </a:tcPr>
                </a:tc>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a:noFill/>
                    </a:lnL>
                    <a:lnR>
                      <a:noFill/>
                    </a:lnR>
                    <a:lnT>
                      <a:noFill/>
                    </a:lnT>
                    <a:lnB>
                      <a:noFill/>
                    </a:lnB>
                  </a:tcPr>
                </a:tc>
                <a:extLst>
                  <a:ext uri="{0D108BD9-81ED-4DB2-BD59-A6C34878D82A}">
                    <a16:rowId xmlns:a16="http://schemas.microsoft.com/office/drawing/2014/main" val="4098263724"/>
                  </a:ext>
                </a:extLst>
              </a:tr>
              <a:tr h="255960">
                <a:tc gridSpan="2">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35836" marR="35836" marT="17918" marB="17918">
                    <a:lnL>
                      <a:noFill/>
                    </a:lnL>
                    <a:lnR>
                      <a:noFill/>
                    </a:lnR>
                    <a:lnT>
                      <a:noFill/>
                    </a:lnT>
                    <a:lnB>
                      <a:noFill/>
                    </a:lnB>
                  </a:tcPr>
                </a:tc>
                <a:tc hMerge="1">
                  <a:txBody>
                    <a:bodyPr/>
                    <a:lstStyle/>
                    <a:p>
                      <a:endParaRPr lang="en-US"/>
                    </a:p>
                  </a:txBody>
                  <a:tcPr/>
                </a:tc>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a:noFill/>
                    </a:lnL>
                    <a:lnR>
                      <a:noFill/>
                    </a:lnR>
                    <a:lnT>
                      <a:noFill/>
                    </a:lnT>
                    <a:lnB>
                      <a:noFill/>
                    </a:lnB>
                  </a:tcPr>
                </a:tc>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a:noFill/>
                    </a:lnL>
                    <a:lnR>
                      <a:noFill/>
                    </a:lnR>
                    <a:lnT>
                      <a:noFill/>
                    </a:lnT>
                    <a:lnB>
                      <a:noFill/>
                    </a:lnB>
                  </a:tcPr>
                </a:tc>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a:noFill/>
                    </a:lnL>
                    <a:lnR>
                      <a:noFill/>
                    </a:lnR>
                    <a:lnT>
                      <a:noFill/>
                    </a:lnT>
                    <a:lnB>
                      <a:noFill/>
                    </a:lnB>
                  </a:tcPr>
                </a:tc>
                <a:extLst>
                  <a:ext uri="{0D108BD9-81ED-4DB2-BD59-A6C34878D82A}">
                    <a16:rowId xmlns:a16="http://schemas.microsoft.com/office/drawing/2014/main" val="101606905"/>
                  </a:ext>
                </a:extLst>
              </a:tr>
              <a:tr h="196990">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spcBef>
                          <a:spcPts val="0"/>
                        </a:spcBef>
                        <a:spcAft>
                          <a:spcPts val="0"/>
                        </a:spcAft>
                      </a:pPr>
                      <a:r>
                        <a:rPr lang="en-US" sz="1200" b="0" i="0" u="none" strike="noStrike" dirty="0">
                          <a:solidFill>
                            <a:srgbClr val="000000"/>
                          </a:solidFill>
                          <a:effectLst/>
                          <a:latin typeface="Calibri" panose="020F0502020204030204" pitchFamily="34" charset="0"/>
                        </a:rPr>
                        <a:t>Park</a:t>
                      </a:r>
                      <a:endParaRPr lang="en-US" sz="1400" b="0" i="0" u="none" strike="noStrike" dirty="0">
                        <a:effectLst/>
                        <a:latin typeface="Arial" panose="020B0604020202020204" pitchFamily="34" charset="0"/>
                      </a:endParaRPr>
                    </a:p>
                  </a:txBody>
                  <a:tcPr marL="2986" marR="2986" marT="2986" marB="1791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l" fontAlgn="b">
                        <a:spcBef>
                          <a:spcPts val="0"/>
                        </a:spcBef>
                        <a:spcAft>
                          <a:spcPts val="0"/>
                        </a:spcAft>
                      </a:pPr>
                      <a:r>
                        <a:rPr lang="en-US" sz="1200" b="0" i="0" u="none" strike="noStrike" dirty="0">
                          <a:solidFill>
                            <a:srgbClr val="000000"/>
                          </a:solidFill>
                          <a:effectLst/>
                          <a:latin typeface="Calibri" panose="020F0502020204030204" pitchFamily="34" charset="0"/>
                        </a:rPr>
                        <a:t>Cost per Day</a:t>
                      </a:r>
                      <a:endParaRPr lang="en-US" sz="1400" b="0" i="0" u="none" strike="noStrike" dirty="0">
                        <a:effectLst/>
                        <a:latin typeface="Arial" panose="020B0604020202020204" pitchFamily="34" charset="0"/>
                      </a:endParaRPr>
                    </a:p>
                  </a:txBody>
                  <a:tcPr marL="2986" marR="2986" marT="2986" marB="1791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a:noFill/>
                    </a:lnL>
                    <a:lnR>
                      <a:noFill/>
                    </a:lnR>
                    <a:lnT>
                      <a:noFill/>
                    </a:lnT>
                    <a:lnB>
                      <a:noFill/>
                    </a:lnB>
                  </a:tcPr>
                </a:tc>
                <a:tc>
                  <a:txBody>
                    <a:bodyPr/>
                    <a:lstStyle/>
                    <a:p>
                      <a:pPr algn="ctr"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a:noFill/>
                    </a:lnL>
                    <a:lnR>
                      <a:noFill/>
                    </a:lnR>
                    <a:lnT>
                      <a:noFill/>
                    </a:lnT>
                    <a:lnB>
                      <a:noFill/>
                    </a:lnB>
                  </a:tcPr>
                </a:tc>
                <a:extLst>
                  <a:ext uri="{0D108BD9-81ED-4DB2-BD59-A6C34878D82A}">
                    <a16:rowId xmlns:a16="http://schemas.microsoft.com/office/drawing/2014/main" val="517476343"/>
                  </a:ext>
                </a:extLst>
              </a:tr>
              <a:tr h="190306">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spcBef>
                          <a:spcPts val="0"/>
                        </a:spcBef>
                        <a:spcAft>
                          <a:spcPts val="0"/>
                        </a:spcAft>
                      </a:pPr>
                      <a:r>
                        <a:rPr lang="en-US" sz="1100" b="0" i="0" u="none" strike="noStrike" dirty="0">
                          <a:solidFill>
                            <a:srgbClr val="000000"/>
                          </a:solidFill>
                          <a:effectLst/>
                          <a:latin typeface="Calibri" panose="020F0502020204030204" pitchFamily="34" charset="0"/>
                        </a:rPr>
                        <a:t>Sagers</a:t>
                      </a:r>
                      <a:endParaRPr lang="en-US" sz="1400" b="0" i="0" u="none" strike="noStrike" dirty="0">
                        <a:effectLst/>
                        <a:latin typeface="Arial" panose="020B0604020202020204" pitchFamily="34" charset="0"/>
                      </a:endParaRPr>
                    </a:p>
                  </a:txBody>
                  <a:tcPr marL="2986" marR="2986" marT="2986" marB="1791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spcBef>
                          <a:spcPts val="0"/>
                        </a:spcBef>
                        <a:spcAft>
                          <a:spcPts val="0"/>
                        </a:spcAft>
                      </a:pPr>
                      <a:r>
                        <a:rPr lang="en-US" sz="1100" b="0" i="0" u="none" strike="noStrike" dirty="0">
                          <a:solidFill>
                            <a:srgbClr val="000000"/>
                          </a:solidFill>
                          <a:effectLst/>
                          <a:latin typeface="Calibri" panose="020F0502020204030204" pitchFamily="34" charset="0"/>
                        </a:rPr>
                        <a:t>$1,000 </a:t>
                      </a:r>
                      <a:endParaRPr lang="en-US" sz="1400" b="0" i="0" u="none" strike="noStrike" dirty="0">
                        <a:effectLst/>
                        <a:latin typeface="Arial" panose="020B0604020202020204" pitchFamily="34" charset="0"/>
                      </a:endParaRPr>
                    </a:p>
                  </a:txBody>
                  <a:tcPr marL="2986" marR="2986" marT="2986" marB="1791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ctr">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ctr">
                    <a:lnL>
                      <a:noFill/>
                    </a:lnL>
                    <a:lnR>
                      <a:noFill/>
                    </a:lnR>
                    <a:lnT>
                      <a:noFill/>
                    </a:lnT>
                    <a:lnB>
                      <a:noFill/>
                    </a:lnB>
                  </a:tcPr>
                </a:tc>
                <a:tc rowSpan="3">
                  <a:txBody>
                    <a:bodyPr/>
                    <a:lstStyle/>
                    <a:p>
                      <a:pPr algn="ctr" fontAlgn="ctr">
                        <a:spcBef>
                          <a:spcPts val="0"/>
                        </a:spcBef>
                        <a:spcAft>
                          <a:spcPts val="0"/>
                        </a:spcAft>
                      </a:pPr>
                      <a:endParaRPr lang="en-US" sz="1400" b="0" i="0" u="none" strike="noStrike" dirty="0">
                        <a:effectLst/>
                        <a:latin typeface="Arial" panose="020B0604020202020204" pitchFamily="34" charset="0"/>
                      </a:endParaRPr>
                    </a:p>
                  </a:txBody>
                  <a:tcPr marL="35836" marR="35836" marT="17918" marB="17918">
                    <a:lnL>
                      <a:noFill/>
                    </a:lnL>
                    <a:lnR>
                      <a:noFill/>
                    </a:lnR>
                    <a:lnT>
                      <a:noFill/>
                    </a:lnT>
                    <a:lnB>
                      <a:noFill/>
                    </a:lnB>
                  </a:tcPr>
                </a:tc>
                <a:extLst>
                  <a:ext uri="{0D108BD9-81ED-4DB2-BD59-A6C34878D82A}">
                    <a16:rowId xmlns:a16="http://schemas.microsoft.com/office/drawing/2014/main" val="1310077419"/>
                  </a:ext>
                </a:extLst>
              </a:tr>
              <a:tr h="190306">
                <a:tc>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spcBef>
                          <a:spcPts val="0"/>
                        </a:spcBef>
                        <a:spcAft>
                          <a:spcPts val="0"/>
                        </a:spcAft>
                      </a:pPr>
                      <a:r>
                        <a:rPr lang="en-US" sz="1100" b="0" i="0" u="none" strike="noStrike" dirty="0">
                          <a:solidFill>
                            <a:srgbClr val="000000"/>
                          </a:solidFill>
                          <a:effectLst/>
                          <a:latin typeface="Calibri" panose="020F0502020204030204" pitchFamily="34" charset="0"/>
                        </a:rPr>
                        <a:t>Village</a:t>
                      </a:r>
                      <a:endParaRPr lang="en-US" sz="1400" b="0" i="0" u="none" strike="noStrike" dirty="0">
                        <a:effectLst/>
                        <a:latin typeface="Arial" panose="020B0604020202020204" pitchFamily="34" charset="0"/>
                      </a:endParaRPr>
                    </a:p>
                  </a:txBody>
                  <a:tcPr marL="2986" marR="2986" marT="2986" marB="1791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ctr">
                        <a:spcBef>
                          <a:spcPts val="0"/>
                        </a:spcBef>
                        <a:spcAft>
                          <a:spcPts val="0"/>
                        </a:spcAft>
                      </a:pPr>
                      <a:r>
                        <a:rPr lang="en-US" sz="1100" b="0" i="0" u="none" strike="noStrike" dirty="0">
                          <a:solidFill>
                            <a:srgbClr val="000000"/>
                          </a:solidFill>
                          <a:effectLst/>
                          <a:latin typeface="Calibri" panose="020F0502020204030204" pitchFamily="34" charset="0"/>
                        </a:rPr>
                        <a:t>$800 </a:t>
                      </a:r>
                      <a:endParaRPr lang="en-US" sz="1400" b="0" i="0" u="none" strike="noStrike" dirty="0">
                        <a:effectLst/>
                        <a:latin typeface="Arial" panose="020B0604020202020204" pitchFamily="34" charset="0"/>
                      </a:endParaRPr>
                    </a:p>
                  </a:txBody>
                  <a:tcPr marL="2986" marR="2986" marT="2986" marB="17918"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l" fontAlgn="ctr">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3719439350"/>
                  </a:ext>
                </a:extLst>
              </a:tr>
              <a:tr h="255960">
                <a:tc gridSpan="2">
                  <a:txBody>
                    <a:bodyPr/>
                    <a:lstStyle/>
                    <a:p>
                      <a:pPr algn="l" fontAlgn="b">
                        <a:spcBef>
                          <a:spcPts val="0"/>
                        </a:spcBef>
                        <a:spcAft>
                          <a:spcPts val="0"/>
                        </a:spcAft>
                      </a:pPr>
                      <a:endParaRPr lang="en-US" sz="1400" b="0" i="0" u="none" strike="noStrike" dirty="0">
                        <a:effectLst/>
                        <a:latin typeface="Arial" panose="020B0604020202020204" pitchFamily="34" charset="0"/>
                      </a:endParaRPr>
                    </a:p>
                  </a:txBody>
                  <a:tcPr marL="35836" marR="35836" marT="17918" marB="17918">
                    <a:lnL>
                      <a:noFill/>
                    </a:lnL>
                    <a:lnR>
                      <a:noFill/>
                    </a:lnR>
                    <a:lnT>
                      <a:noFill/>
                    </a:lnT>
                    <a:lnB>
                      <a:noFill/>
                    </a:lnB>
                  </a:tcPr>
                </a:tc>
                <a:tc hMerge="1">
                  <a:txBody>
                    <a:bodyPr/>
                    <a:lstStyle/>
                    <a:p>
                      <a:endParaRPr lang="en-US"/>
                    </a:p>
                  </a:txBody>
                  <a:tcPr/>
                </a:tc>
                <a:tc>
                  <a:txBody>
                    <a:bodyPr/>
                    <a:lstStyle/>
                    <a:p>
                      <a:pPr algn="ctr" fontAlgn="ctr">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ctr">
                    <a:lnL>
                      <a:noFill/>
                    </a:lnL>
                    <a:lnR>
                      <a:noFill/>
                    </a:lnR>
                    <a:lnT>
                      <a:noFill/>
                    </a:lnT>
                    <a:lnB>
                      <a:noFill/>
                    </a:lnB>
                  </a:tcPr>
                </a:tc>
                <a:tc>
                  <a:txBody>
                    <a:bodyPr/>
                    <a:lstStyle/>
                    <a:p>
                      <a:pPr algn="l" fontAlgn="ctr">
                        <a:spcBef>
                          <a:spcPts val="0"/>
                        </a:spcBef>
                        <a:spcAft>
                          <a:spcPts val="0"/>
                        </a:spcAft>
                      </a:pPr>
                      <a:endParaRPr lang="en-US" sz="1400" b="0" i="0" u="none" strike="noStrike" dirty="0">
                        <a:effectLst/>
                        <a:latin typeface="Arial" panose="020B0604020202020204" pitchFamily="34" charset="0"/>
                      </a:endParaRPr>
                    </a:p>
                  </a:txBody>
                  <a:tcPr marL="2986" marR="2986" marT="2986" marB="17918"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3004372651"/>
                  </a:ext>
                </a:extLst>
              </a:tr>
            </a:tbl>
          </a:graphicData>
        </a:graphic>
      </p:graphicFrame>
    </p:spTree>
    <p:extLst>
      <p:ext uri="{BB962C8B-B14F-4D97-AF65-F5344CB8AC3E}">
        <p14:creationId xmlns:p14="http://schemas.microsoft.com/office/powerpoint/2010/main" val="15608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C299E-3B93-7B07-7453-D6B22DFC4DC0}"/>
              </a:ext>
            </a:extLst>
          </p:cNvPr>
          <p:cNvSpPr>
            <a:spLocks noGrp="1"/>
          </p:cNvSpPr>
          <p:nvPr>
            <p:ph type="title"/>
          </p:nvPr>
        </p:nvSpPr>
        <p:spPr>
          <a:xfrm>
            <a:off x="4380588" y="965199"/>
            <a:ext cx="6766078" cy="4927601"/>
          </a:xfrm>
        </p:spPr>
        <p:txBody>
          <a:bodyPr vert="horz" lIns="91440" tIns="45720" rIns="91440" bIns="45720" rtlCol="0" anchor="ctr">
            <a:normAutofit/>
          </a:bodyPr>
          <a:lstStyle/>
          <a:p>
            <a:r>
              <a:rPr lang="en-US" sz="5400" dirty="0">
                <a:solidFill>
                  <a:schemeClr val="tx1">
                    <a:lumMod val="85000"/>
                    <a:lumOff val="15000"/>
                  </a:schemeClr>
                </a:solidFill>
              </a:rPr>
              <a:t>2024 Tax Rate</a:t>
            </a:r>
          </a:p>
        </p:txBody>
      </p:sp>
    </p:spTree>
    <p:extLst>
      <p:ext uri="{BB962C8B-B14F-4D97-AF65-F5344CB8AC3E}">
        <p14:creationId xmlns:p14="http://schemas.microsoft.com/office/powerpoint/2010/main" val="103840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28383-F183-30AC-03AD-884DA041E735}"/>
              </a:ext>
            </a:extLst>
          </p:cNvPr>
          <p:cNvSpPr>
            <a:spLocks noGrp="1"/>
          </p:cNvSpPr>
          <p:nvPr>
            <p:ph type="title"/>
          </p:nvPr>
        </p:nvSpPr>
        <p:spPr/>
        <p:txBody>
          <a:bodyPr/>
          <a:lstStyle/>
          <a:p>
            <a:pPr algn="ctr"/>
            <a:r>
              <a:rPr lang="en-US" dirty="0"/>
              <a:t>Background</a:t>
            </a:r>
          </a:p>
        </p:txBody>
      </p:sp>
      <p:sp>
        <p:nvSpPr>
          <p:cNvPr id="3" name="Content Placeholder 2">
            <a:extLst>
              <a:ext uri="{FF2B5EF4-FFF2-40B4-BE49-F238E27FC236}">
                <a16:creationId xmlns:a16="http://schemas.microsoft.com/office/drawing/2014/main" id="{68992A57-F561-E4A2-E8F5-47751D744652}"/>
              </a:ext>
            </a:extLst>
          </p:cNvPr>
          <p:cNvSpPr>
            <a:spLocks noGrp="1"/>
          </p:cNvSpPr>
          <p:nvPr>
            <p:ph idx="1"/>
          </p:nvPr>
        </p:nvSpPr>
        <p:spPr/>
        <p:txBody>
          <a:bodyPr vert="horz" lIns="0" tIns="45720" rIns="0" bIns="45720" rtlCol="0" anchor="t">
            <a:normAutofit/>
          </a:bodyPr>
          <a:lstStyle/>
          <a:p>
            <a:r>
              <a:rPr lang="en-US" dirty="0"/>
              <a:t>Terracor/Leucadia Bankruptcy</a:t>
            </a:r>
          </a:p>
          <a:p>
            <a:r>
              <a:rPr lang="en-US" dirty="0"/>
              <a:t>Formation of the Service Agencies</a:t>
            </a:r>
          </a:p>
          <a:p>
            <a:pPr lvl="1"/>
            <a:r>
              <a:rPr lang="en-US" dirty="0"/>
              <a:t>Designed to operate at maximum tax rate</a:t>
            </a:r>
          </a:p>
          <a:p>
            <a:pPr lvl="2"/>
            <a:r>
              <a:rPr lang="en-US" dirty="0"/>
              <a:t>.0014%</a:t>
            </a:r>
          </a:p>
          <a:p>
            <a:pPr lvl="1"/>
            <a:r>
              <a:rPr lang="en-US" dirty="0"/>
              <a:t>Previous boards did not keep to the requirement</a:t>
            </a:r>
          </a:p>
          <a:p>
            <a:pPr lvl="2"/>
            <a:r>
              <a:rPr lang="en-US" dirty="0"/>
              <a:t>Current rate .000685</a:t>
            </a:r>
          </a:p>
          <a:p>
            <a:pPr marL="383540" lvl="1"/>
            <a:r>
              <a:rPr lang="en-US" dirty="0">
                <a:ea typeface="Calibri"/>
                <a:cs typeface="Calibri"/>
              </a:rPr>
              <a:t>Five fold increase in Greenbelt and Parks areas.</a:t>
            </a:r>
          </a:p>
          <a:p>
            <a:pPr marL="383540" lvl="1"/>
            <a:r>
              <a:rPr lang="en-US" dirty="0">
                <a:ea typeface="Calibri"/>
                <a:cs typeface="Calibri"/>
              </a:rPr>
              <a:t>20% increase in personnel and fuel since COVID</a:t>
            </a:r>
            <a:endParaRPr lang="en-US" dirty="0"/>
          </a:p>
          <a:p>
            <a:pPr lvl="1"/>
            <a:r>
              <a:rPr lang="en-US" dirty="0"/>
              <a:t>Lack of capital to maintain the facilities</a:t>
            </a:r>
          </a:p>
          <a:p>
            <a:r>
              <a:rPr lang="en-US" dirty="0"/>
              <a:t>Need about $3.5 Million to maintain Facilities As Demonstrated Over the Last Year and a Half</a:t>
            </a:r>
            <a:endParaRPr lang="en-US" dirty="0">
              <a:ea typeface="Calibri"/>
              <a:cs typeface="Calibri"/>
            </a:endParaRPr>
          </a:p>
          <a:p>
            <a:pPr lvl="1"/>
            <a:r>
              <a:rPr lang="en-US" dirty="0"/>
              <a:t>Currently about $2.5 Million</a:t>
            </a:r>
          </a:p>
          <a:p>
            <a:pPr lvl="1"/>
            <a:endParaRPr lang="en-US" dirty="0"/>
          </a:p>
        </p:txBody>
      </p:sp>
    </p:spTree>
    <p:extLst>
      <p:ext uri="{BB962C8B-B14F-4D97-AF65-F5344CB8AC3E}">
        <p14:creationId xmlns:p14="http://schemas.microsoft.com/office/powerpoint/2010/main" val="2170269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3DD46B-1DCC-2976-A849-F7B977019D86}"/>
              </a:ext>
            </a:extLst>
          </p:cNvPr>
          <p:cNvSpPr>
            <a:spLocks noGrp="1"/>
          </p:cNvSpPr>
          <p:nvPr>
            <p:ph type="title"/>
          </p:nvPr>
        </p:nvSpPr>
        <p:spPr/>
        <p:txBody>
          <a:bodyPr/>
          <a:lstStyle/>
          <a:p>
            <a:pPr algn="ctr"/>
            <a:r>
              <a:rPr lang="en-US" dirty="0"/>
              <a:t>Maintenance Issues</a:t>
            </a:r>
          </a:p>
        </p:txBody>
      </p:sp>
      <p:sp>
        <p:nvSpPr>
          <p:cNvPr id="5" name="Content Placeholder 4">
            <a:extLst>
              <a:ext uri="{FF2B5EF4-FFF2-40B4-BE49-F238E27FC236}">
                <a16:creationId xmlns:a16="http://schemas.microsoft.com/office/drawing/2014/main" id="{C20808AC-2B83-10DF-C891-FFD039AD4D59}"/>
              </a:ext>
            </a:extLst>
          </p:cNvPr>
          <p:cNvSpPr>
            <a:spLocks noGrp="1"/>
          </p:cNvSpPr>
          <p:nvPr>
            <p:ph idx="1"/>
          </p:nvPr>
        </p:nvSpPr>
        <p:spPr/>
        <p:txBody>
          <a:bodyPr vert="horz" lIns="0" tIns="45720" rIns="0" bIns="45720" rtlCol="0" anchor="t">
            <a:normAutofit/>
          </a:bodyPr>
          <a:lstStyle/>
          <a:p>
            <a:pPr marL="514350" indent="-514350">
              <a:buFont typeface="+mj-lt"/>
              <a:buAutoNum type="arabicPeriod"/>
            </a:pPr>
            <a:r>
              <a:rPr lang="en-US" sz="1400" dirty="0"/>
              <a:t>Repair/replace damage to entry way and reseal - $2,700</a:t>
            </a:r>
            <a:endParaRPr lang="en-US" sz="1400" dirty="0">
              <a:ea typeface="Calibri"/>
              <a:cs typeface="Calibri"/>
            </a:endParaRPr>
          </a:p>
          <a:p>
            <a:pPr marL="514350" indent="-514350">
              <a:buFont typeface="+mj-lt"/>
              <a:buAutoNum type="arabicPeriod"/>
            </a:pPr>
            <a:r>
              <a:rPr lang="en-US" sz="1400" dirty="0"/>
              <a:t>Test/Restore fire suppression alarm system in clubhouse</a:t>
            </a:r>
            <a:endParaRPr lang="en-US" sz="1400" dirty="0">
              <a:ea typeface="Calibri"/>
              <a:cs typeface="Calibri"/>
            </a:endParaRPr>
          </a:p>
          <a:p>
            <a:pPr marL="514350" indent="-514350">
              <a:buFont typeface="+mj-lt"/>
              <a:buAutoNum type="arabicPeriod"/>
            </a:pPr>
            <a:r>
              <a:rPr lang="en-US" sz="1400" spc="0" dirty="0"/>
              <a:t>Fire Suppression at the Pro Shop (Dry System- Install) - $5,936</a:t>
            </a:r>
            <a:endParaRPr lang="en-US" sz="1400" spc="0" dirty="0">
              <a:ea typeface="Calibri"/>
              <a:cs typeface="Calibri"/>
            </a:endParaRPr>
          </a:p>
          <a:p>
            <a:pPr marL="514350" indent="-514350">
              <a:buFont typeface="+mj-lt"/>
              <a:buAutoNum type="arabicPeriod"/>
            </a:pPr>
            <a:r>
              <a:rPr lang="en-US" sz="1400" spc="0" dirty="0"/>
              <a:t>Handicap/Staff Signage - $225</a:t>
            </a:r>
            <a:endParaRPr lang="en-US" sz="1400" spc="0" dirty="0">
              <a:ea typeface="Calibri"/>
              <a:cs typeface="Calibri"/>
            </a:endParaRPr>
          </a:p>
          <a:p>
            <a:pPr marL="514350" indent="-514350">
              <a:buFont typeface="+mj-lt"/>
              <a:buAutoNum type="arabicPeriod"/>
            </a:pPr>
            <a:r>
              <a:rPr lang="en-US" sz="1400" spc="0" dirty="0"/>
              <a:t>Paint Handicap Zone - $40</a:t>
            </a:r>
            <a:endParaRPr lang="en-US" sz="1400" spc="0" dirty="0">
              <a:ea typeface="Calibri"/>
              <a:cs typeface="Calibri"/>
            </a:endParaRPr>
          </a:p>
          <a:p>
            <a:pPr marL="514350" indent="-514350">
              <a:buFont typeface="+mj-lt"/>
              <a:buAutoNum type="arabicPeriod"/>
            </a:pPr>
            <a:r>
              <a:rPr lang="en-US" sz="1400" spc="0" dirty="0"/>
              <a:t>Safety Railing at Gazebo, Pool Area, Outside Stairs - $8,848-$9,680</a:t>
            </a:r>
            <a:endParaRPr lang="en-US" sz="1400" spc="0" dirty="0">
              <a:ea typeface="Calibri"/>
              <a:cs typeface="Calibri"/>
            </a:endParaRPr>
          </a:p>
          <a:p>
            <a:pPr marL="514350" indent="-514350">
              <a:buFont typeface="+mj-lt"/>
              <a:buAutoNum type="arabicPeriod"/>
            </a:pPr>
            <a:r>
              <a:rPr lang="en-US" sz="1400" dirty="0"/>
              <a:t>Fix drain servicing drink machine/fire suppression system - $3,000 - $5,000</a:t>
            </a:r>
            <a:endParaRPr lang="en-US" sz="1400" dirty="0">
              <a:ea typeface="Calibri"/>
              <a:cs typeface="Calibri"/>
            </a:endParaRPr>
          </a:p>
          <a:p>
            <a:pPr marL="514350" indent="-514350">
              <a:buFont typeface="+mj-lt"/>
              <a:buAutoNum type="arabicPeriod"/>
            </a:pPr>
            <a:r>
              <a:rPr lang="en-US" sz="1400" dirty="0"/>
              <a:t>Rewire electric circuits in proshop</a:t>
            </a:r>
            <a:endParaRPr lang="en-US" sz="1400" dirty="0">
              <a:ea typeface="Calibri"/>
              <a:cs typeface="Calibri"/>
            </a:endParaRPr>
          </a:p>
          <a:p>
            <a:pPr marL="514350" indent="-514350">
              <a:buFont typeface="+mj-lt"/>
              <a:buAutoNum type="arabicPeriod"/>
            </a:pPr>
            <a:r>
              <a:rPr lang="en-US" sz="1400" dirty="0"/>
              <a:t>Add Alarms and Cameras to proshop.</a:t>
            </a:r>
            <a:endParaRPr lang="en-US" sz="1400" dirty="0">
              <a:ea typeface="Calibri"/>
              <a:cs typeface="Calibri"/>
            </a:endParaRPr>
          </a:p>
          <a:p>
            <a:pPr marL="514350" indent="-514350">
              <a:buFont typeface="+mj-lt"/>
              <a:buAutoNum type="arabicPeriod"/>
            </a:pPr>
            <a:r>
              <a:rPr lang="en-US" sz="1400" dirty="0"/>
              <a:t>Add lighting to tunnel - $15K</a:t>
            </a:r>
            <a:endParaRPr lang="en-US" sz="1400" dirty="0">
              <a:ea typeface="Calibri"/>
              <a:cs typeface="Calibri"/>
            </a:endParaRPr>
          </a:p>
          <a:p>
            <a:pPr marL="514350" indent="-514350">
              <a:buFont typeface="+mj-lt"/>
              <a:buAutoNum type="arabicPeriod"/>
            </a:pPr>
            <a:r>
              <a:rPr lang="en-US" sz="1400" dirty="0"/>
              <a:t>Fix Leakage problem in tunnel </a:t>
            </a:r>
            <a:endParaRPr lang="en-US" sz="1400" dirty="0">
              <a:ea typeface="Calibri"/>
              <a:cs typeface="Calibri"/>
            </a:endParaRPr>
          </a:p>
          <a:p>
            <a:pPr marL="514350" indent="-514350">
              <a:buFont typeface="+mj-lt"/>
              <a:buAutoNum type="arabicPeriod"/>
            </a:pPr>
            <a:endParaRPr lang="en-US" sz="2800" dirty="0"/>
          </a:p>
          <a:p>
            <a:pPr marL="514350" indent="-514350">
              <a:buFont typeface="+mj-lt"/>
              <a:buAutoNum type="arabicPeriod"/>
            </a:pPr>
            <a:endParaRPr lang="en-US" dirty="0"/>
          </a:p>
          <a:p>
            <a:pPr marL="0" indent="0">
              <a:buNone/>
            </a:pPr>
            <a:endParaRPr lang="en-US" dirty="0"/>
          </a:p>
        </p:txBody>
      </p:sp>
    </p:spTree>
    <p:extLst>
      <p:ext uri="{BB962C8B-B14F-4D97-AF65-F5344CB8AC3E}">
        <p14:creationId xmlns:p14="http://schemas.microsoft.com/office/powerpoint/2010/main" val="568907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EDC4A73-2708-B585-C256-413AA8BE8A85}"/>
              </a:ext>
            </a:extLst>
          </p:cNvPr>
          <p:cNvSpPr>
            <a:spLocks noGrp="1"/>
          </p:cNvSpPr>
          <p:nvPr>
            <p:ph type="title"/>
          </p:nvPr>
        </p:nvSpPr>
        <p:spPr/>
        <p:txBody>
          <a:bodyPr>
            <a:normAutofit/>
          </a:bodyPr>
          <a:lstStyle/>
          <a:p>
            <a:r>
              <a:rPr lang="en-US" sz="6600" dirty="0"/>
              <a:t>Agenda</a:t>
            </a:r>
          </a:p>
        </p:txBody>
      </p:sp>
      <p:sp>
        <p:nvSpPr>
          <p:cNvPr id="3" name="Content Placeholder 2">
            <a:extLst>
              <a:ext uri="{FF2B5EF4-FFF2-40B4-BE49-F238E27FC236}">
                <a16:creationId xmlns:a16="http://schemas.microsoft.com/office/drawing/2014/main" id="{52885718-416A-0559-605A-BC8AC43870CE}"/>
              </a:ext>
            </a:extLst>
          </p:cNvPr>
          <p:cNvSpPr>
            <a:spLocks noGrp="1"/>
          </p:cNvSpPr>
          <p:nvPr>
            <p:ph idx="1"/>
          </p:nvPr>
        </p:nvSpPr>
        <p:spPr>
          <a:xfrm>
            <a:off x="4260501" y="130629"/>
            <a:ext cx="7757328" cy="6596742"/>
          </a:xfrm>
        </p:spPr>
        <p:txBody>
          <a:bodyPr vert="horz" lIns="0" tIns="45720" rIns="0" bIns="45720" rtlCol="0" anchor="t">
            <a:normAutofit fontScale="70000" lnSpcReduction="20000"/>
          </a:bodyPr>
          <a:lstStyle/>
          <a:p>
            <a:pPr marL="0" marR="0">
              <a:lnSpc>
                <a:spcPct val="115000"/>
              </a:lnSpc>
              <a:spcBef>
                <a:spcPts val="0"/>
              </a:spcBef>
              <a:spcAft>
                <a:spcPts val="0"/>
              </a:spcAft>
            </a:pPr>
            <a:r>
              <a:rPr lang="en-US" sz="1700" b="1" dirty="0">
                <a:effectLst/>
                <a:latin typeface="Calibri" panose="020F0502020204030204" pitchFamily="34" charset="0"/>
                <a:ea typeface="Calibri" panose="020F0502020204030204" pitchFamily="34" charset="0"/>
                <a:cs typeface="Times New Roman" panose="02020603050405020304" pitchFamily="18" charset="0"/>
              </a:rPr>
              <a:t>Order of Business</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700" dirty="0">
                <a:effectLst/>
                <a:latin typeface="Calibri" panose="020F0502020204030204" pitchFamily="34" charset="0"/>
                <a:ea typeface="Calibri" panose="020F0502020204030204" pitchFamily="34" charset="0"/>
                <a:cs typeface="Times New Roman" panose="02020603050405020304" pitchFamily="18" charset="0"/>
              </a:rPr>
              <a:t>Call to Order  </a:t>
            </a:r>
          </a:p>
          <a:p>
            <a:pPr marL="342900" marR="0" lvl="0" indent="-342900">
              <a:lnSpc>
                <a:spcPct val="115000"/>
              </a:lnSpc>
              <a:spcBef>
                <a:spcPts val="0"/>
              </a:spcBef>
              <a:spcAft>
                <a:spcPts val="0"/>
              </a:spcAft>
              <a:buFont typeface="+mj-lt"/>
              <a:buAutoNum type="arabicPeriod"/>
            </a:pPr>
            <a:r>
              <a:rPr lang="en-US" sz="1700" dirty="0">
                <a:effectLst/>
                <a:latin typeface="Calibri" panose="020F0502020204030204" pitchFamily="34" charset="0"/>
                <a:ea typeface="Calibri" panose="020F0502020204030204" pitchFamily="34" charset="0"/>
                <a:cs typeface="Times New Roman" panose="02020603050405020304" pitchFamily="18" charset="0"/>
              </a:rPr>
              <a:t>Roll Call</a:t>
            </a:r>
          </a:p>
          <a:p>
            <a:pPr marL="342900" marR="0" lvl="0" indent="-342900">
              <a:lnSpc>
                <a:spcPct val="115000"/>
              </a:lnSpc>
              <a:spcBef>
                <a:spcPts val="0"/>
              </a:spcBef>
              <a:spcAft>
                <a:spcPts val="0"/>
              </a:spcAft>
              <a:buFont typeface="+mj-lt"/>
              <a:buAutoNum type="arabicPeriod"/>
            </a:pPr>
            <a:r>
              <a:rPr lang="en-US" sz="1700" dirty="0">
                <a:effectLst/>
                <a:latin typeface="Calibri" panose="020F0502020204030204" pitchFamily="34" charset="0"/>
                <a:ea typeface="Calibri" panose="020F0502020204030204" pitchFamily="34" charset="0"/>
                <a:cs typeface="Times New Roman" panose="02020603050405020304" pitchFamily="18" charset="0"/>
              </a:rPr>
              <a:t>Pledge of Allegiance</a:t>
            </a:r>
          </a:p>
          <a:p>
            <a:pPr marL="342900" marR="0" lvl="0" indent="-342900">
              <a:lnSpc>
                <a:spcPct val="115000"/>
              </a:lnSpc>
              <a:spcBef>
                <a:spcPts val="0"/>
              </a:spcBef>
              <a:spcAft>
                <a:spcPts val="0"/>
              </a:spcAft>
              <a:buFont typeface="+mj-lt"/>
              <a:buAutoNum type="arabicPeriod"/>
            </a:pPr>
            <a:r>
              <a:rPr lang="en-US" sz="1700" dirty="0">
                <a:effectLst/>
                <a:latin typeface="Calibri" panose="020F0502020204030204" pitchFamily="34" charset="0"/>
                <a:ea typeface="Calibri" panose="020F0502020204030204" pitchFamily="34" charset="0"/>
                <a:cs typeface="Times New Roman" panose="02020603050405020304" pitchFamily="18" charset="0"/>
              </a:rPr>
              <a:t>Sheriff Report</a:t>
            </a:r>
          </a:p>
          <a:p>
            <a:pPr marL="342900" marR="0" lvl="0" indent="-342900">
              <a:lnSpc>
                <a:spcPct val="115000"/>
              </a:lnSpc>
              <a:spcBef>
                <a:spcPts val="0"/>
              </a:spcBef>
              <a:spcAft>
                <a:spcPts val="0"/>
              </a:spcAft>
              <a:buFont typeface="+mj-lt"/>
              <a:buAutoNum type="arabicPeriod"/>
            </a:pPr>
            <a:r>
              <a:rPr lang="en-US" sz="1700" dirty="0">
                <a:effectLst/>
                <a:latin typeface="Calibri" panose="020F0502020204030204" pitchFamily="34" charset="0"/>
                <a:ea typeface="Calibri" panose="020F0502020204030204" pitchFamily="34" charset="0"/>
                <a:cs typeface="Times New Roman" panose="02020603050405020304" pitchFamily="18" charset="0"/>
              </a:rPr>
              <a:t>Fire Chief Report</a:t>
            </a:r>
          </a:p>
          <a:p>
            <a:pPr marL="342900" marR="0" lvl="0" indent="-342900">
              <a:lnSpc>
                <a:spcPct val="115000"/>
              </a:lnSpc>
              <a:spcBef>
                <a:spcPts val="0"/>
              </a:spcBef>
              <a:spcAft>
                <a:spcPts val="600"/>
              </a:spcAft>
              <a:buFont typeface="+mj-lt"/>
              <a:buAutoNum type="arabicPeriod"/>
            </a:pPr>
            <a:r>
              <a:rPr lang="en-US" sz="1700" dirty="0">
                <a:effectLst/>
                <a:latin typeface="Calibri" panose="020F0502020204030204" pitchFamily="34" charset="0"/>
                <a:ea typeface="Calibri" panose="020F0502020204030204" pitchFamily="34" charset="0"/>
                <a:cs typeface="Times New Roman" panose="02020603050405020304" pitchFamily="18" charset="0"/>
              </a:rPr>
              <a:t>Open Forum for Public Comment</a:t>
            </a:r>
          </a:p>
          <a:p>
            <a:pPr marL="0" marR="0">
              <a:lnSpc>
                <a:spcPct val="115000"/>
              </a:lnSpc>
              <a:spcBef>
                <a:spcPts val="0"/>
              </a:spcBef>
              <a:spcAft>
                <a:spcPts val="0"/>
              </a:spcAft>
            </a:pPr>
            <a:r>
              <a:rPr lang="en-US" sz="1700" b="1" dirty="0">
                <a:effectLst/>
                <a:latin typeface="Calibri" panose="020F0502020204030204" pitchFamily="34" charset="0"/>
                <a:ea typeface="Calibri" panose="020F0502020204030204" pitchFamily="34" charset="0"/>
                <a:cs typeface="Times New Roman" panose="02020603050405020304" pitchFamily="18" charset="0"/>
              </a:rPr>
              <a:t>Staff Updates and Reports</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700" dirty="0">
                <a:effectLst/>
                <a:latin typeface="Calibri" panose="020F0502020204030204" pitchFamily="34" charset="0"/>
                <a:ea typeface="Calibri" panose="020F0502020204030204" pitchFamily="34" charset="0"/>
                <a:cs typeface="Times New Roman" panose="02020603050405020304" pitchFamily="18" charset="0"/>
              </a:rPr>
              <a:t>General Manager Update</a:t>
            </a:r>
          </a:p>
          <a:p>
            <a:pPr marL="0" marR="0">
              <a:lnSpc>
                <a:spcPct val="115000"/>
              </a:lnSpc>
              <a:spcBef>
                <a:spcPts val="0"/>
              </a:spcBef>
              <a:spcAft>
                <a:spcPts val="0"/>
              </a:spcAft>
            </a:pPr>
            <a:r>
              <a:rPr lang="en-US" sz="1700" b="1" dirty="0">
                <a:effectLst/>
                <a:latin typeface="Calibri" panose="020F0502020204030204" pitchFamily="34" charset="0"/>
                <a:ea typeface="Calibri" panose="020F0502020204030204" pitchFamily="34" charset="0"/>
                <a:cs typeface="Times New Roman" panose="02020603050405020304" pitchFamily="18" charset="0"/>
              </a:rPr>
              <a:t>Action Items</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2023.09.01 A</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lphaLcPeriod"/>
            </a:pPr>
            <a:r>
              <a:rPr lang="en-US" sz="1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Board review and possible approval of August 9, 2023, Work Meeting Minutes</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2023.09.02 A</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lphaLcPeriod"/>
            </a:pPr>
            <a:r>
              <a:rPr lang="en-US" sz="1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Board review and possible approval of August 23, 2023, Business Meeting Minutes </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2023.09.03 A</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lphaLcPeriod"/>
            </a:pPr>
            <a:r>
              <a:rPr lang="en-US" sz="1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Board review and possible approval of September 13, 2023, Work Meeting Minutes</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2023.09.04 A</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lphaLcPeriod"/>
            </a:pPr>
            <a:r>
              <a:rPr lang="en-US" sz="1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Discussion of Oscarson Bathroom</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lphaLcPeriod"/>
            </a:pPr>
            <a:r>
              <a:rPr lang="en-US" sz="1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Public Comment on Oscarson Bathroom</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lphaLcPeriod"/>
            </a:pPr>
            <a:r>
              <a:rPr lang="en-US" sz="1700" dirty="0">
                <a:solidFill>
                  <a:srgbClr val="000000"/>
                </a:solidFill>
                <a:effectLst/>
                <a:latin typeface="Calibri"/>
                <a:ea typeface="Calibri"/>
                <a:cs typeface="Calibri"/>
              </a:rPr>
              <a:t>Board Review and Possible Approval of Oscarson Bathroom</a:t>
            </a:r>
            <a:endParaRPr lang="en-US" sz="1700" dirty="0">
              <a:effectLst/>
              <a:latin typeface="Calibri"/>
              <a:ea typeface="Calibri"/>
              <a:cs typeface="Calibri"/>
            </a:endParaRPr>
          </a:p>
          <a:p>
            <a:pPr marL="342900" marR="0" lvl="0" indent="-342900">
              <a:lnSpc>
                <a:spcPct val="115000"/>
              </a:lnSpc>
              <a:spcBef>
                <a:spcPts val="0"/>
              </a:spcBef>
              <a:spcAft>
                <a:spcPts val="0"/>
              </a:spcAft>
              <a:buFont typeface="+mj-lt"/>
              <a:buAutoNum type="arabicPeriod"/>
            </a:pPr>
            <a:r>
              <a:rPr lang="en-US" sz="1700" dirty="0">
                <a:solidFill>
                  <a:srgbClr val="000000"/>
                </a:solidFill>
                <a:latin typeface="Calibri"/>
                <a:ea typeface="Calibri"/>
                <a:cs typeface="Calibri"/>
              </a:rPr>
              <a:t>2023.09.05</a:t>
            </a:r>
            <a:r>
              <a:rPr lang="en-US" sz="1700" dirty="0">
                <a:solidFill>
                  <a:srgbClr val="000000"/>
                </a:solidFill>
                <a:effectLst/>
                <a:latin typeface="Calibri"/>
                <a:ea typeface="Calibri"/>
                <a:cs typeface="Calibri"/>
              </a:rPr>
              <a:t> A</a:t>
            </a:r>
            <a:endParaRPr lang="en-US" sz="1700" dirty="0">
              <a:effectLst/>
              <a:latin typeface="Calibri"/>
              <a:ea typeface="Calibri"/>
              <a:cs typeface="Calibri"/>
            </a:endParaRPr>
          </a:p>
          <a:p>
            <a:pPr marL="742950" marR="0" lvl="1" indent="-285750">
              <a:lnSpc>
                <a:spcPct val="115000"/>
              </a:lnSpc>
              <a:spcBef>
                <a:spcPts val="0"/>
              </a:spcBef>
              <a:spcAft>
                <a:spcPts val="0"/>
              </a:spcAft>
              <a:buFont typeface="+mj-lt"/>
              <a:buAutoNum type="alphaLcPeriod"/>
            </a:pPr>
            <a:r>
              <a:rPr lang="en-US" sz="1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Presentation of Fee Schedule</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lphaLcPeriod"/>
            </a:pPr>
            <a:r>
              <a:rPr lang="en-US" sz="1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Public Comment on Fee Schedule</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lphaLcPeriod"/>
            </a:pPr>
            <a:r>
              <a:rPr lang="en-US" sz="1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Board review and possible approval of Fee Schedule</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700" dirty="0">
                <a:solidFill>
                  <a:srgbClr val="000000"/>
                </a:solidFill>
                <a:latin typeface="Calibri"/>
                <a:ea typeface="Calibri"/>
                <a:cs typeface="Calibri"/>
              </a:rPr>
              <a:t>2023.09.06</a:t>
            </a:r>
            <a:r>
              <a:rPr lang="en-US" sz="1700" dirty="0">
                <a:solidFill>
                  <a:srgbClr val="000000"/>
                </a:solidFill>
                <a:effectLst/>
                <a:latin typeface="Calibri"/>
                <a:ea typeface="Calibri"/>
                <a:cs typeface="Calibri"/>
              </a:rPr>
              <a:t> A</a:t>
            </a:r>
            <a:endParaRPr lang="en-US" sz="1700" dirty="0">
              <a:effectLst/>
              <a:latin typeface="Calibri"/>
              <a:ea typeface="Calibri"/>
              <a:cs typeface="Calibri"/>
            </a:endParaRPr>
          </a:p>
          <a:p>
            <a:pPr marL="742950" marR="0" lvl="1" indent="-285750">
              <a:lnSpc>
                <a:spcPct val="115000"/>
              </a:lnSpc>
              <a:spcBef>
                <a:spcPts val="0"/>
              </a:spcBef>
              <a:spcAft>
                <a:spcPts val="0"/>
              </a:spcAft>
              <a:buFont typeface="+mj-lt"/>
              <a:buAutoNum type="alphaLcPeriod"/>
            </a:pPr>
            <a:r>
              <a:rPr lang="en-US" sz="1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Discussion on increasing the tax rate to 0.0014 to account for increased operating expenses and deferred maintenance.  This is an increase of 104% from $1,537,508 to $3,017,588 over the state’s proposed rate.  The rate of 0.0014 would restore the original rate authorized by the county, which has been decreasing over time. </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mj-lt"/>
              <a:buAutoNum type="alphaLcPeriod"/>
            </a:pPr>
            <a:r>
              <a:rPr lang="en-US" sz="17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Board review and possible approval of proposed Tax Rate</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700" b="1" dirty="0">
                <a:effectLst/>
                <a:latin typeface="Calibri" panose="020F0502020204030204" pitchFamily="34" charset="0"/>
                <a:ea typeface="Calibri" panose="020F0502020204030204" pitchFamily="34" charset="0"/>
                <a:cs typeface="Times New Roman" panose="02020603050405020304" pitchFamily="18" charset="0"/>
              </a:rPr>
              <a:t>Board Member Reports and Discussion Items</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600"/>
              </a:spcAft>
              <a:buFont typeface="+mj-lt"/>
              <a:buAutoNum type="arabicPeriod"/>
            </a:pPr>
            <a:r>
              <a:rPr lang="en-US" sz="1700" dirty="0">
                <a:effectLst/>
                <a:latin typeface="Calibri" panose="020F0502020204030204" pitchFamily="34" charset="0"/>
                <a:ea typeface="Calibri" panose="020F0502020204030204" pitchFamily="34" charset="0"/>
                <a:cs typeface="Times New Roman" panose="02020603050405020304" pitchFamily="18" charset="0"/>
              </a:rPr>
              <a:t>Board Member Reports and Concerns</a:t>
            </a:r>
          </a:p>
          <a:p>
            <a:pPr marL="0" marR="0">
              <a:lnSpc>
                <a:spcPct val="115000"/>
              </a:lnSpc>
              <a:spcBef>
                <a:spcPts val="0"/>
              </a:spcBef>
              <a:spcAft>
                <a:spcPts val="600"/>
              </a:spcAft>
            </a:pPr>
            <a:r>
              <a:rPr lang="en-US" sz="1700" b="1" dirty="0">
                <a:effectLst/>
                <a:latin typeface="Calibri" panose="020F0502020204030204" pitchFamily="34" charset="0"/>
                <a:ea typeface="Calibri" panose="020F0502020204030204" pitchFamily="34" charset="0"/>
                <a:cs typeface="Times New Roman" panose="02020603050405020304" pitchFamily="18" charset="0"/>
              </a:rPr>
              <a:t>Adjourn</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700" b="1" dirty="0">
                <a:effectLst/>
                <a:latin typeface="Calibri" panose="020F0502020204030204" pitchFamily="34" charset="0"/>
                <a:ea typeface="Calibri" panose="020F0502020204030204" pitchFamily="34" charset="0"/>
                <a:cs typeface="Times New Roman" panose="02020603050405020304" pitchFamily="18" charset="0"/>
              </a:rPr>
              <a:t>Closed Session </a:t>
            </a:r>
            <a:r>
              <a:rPr lang="en-US" sz="1700" dirty="0">
                <a:effectLst/>
                <a:latin typeface="Calibri" panose="020F0502020204030204" pitchFamily="34" charset="0"/>
                <a:ea typeface="Calibri" panose="020F0502020204030204" pitchFamily="34" charset="0"/>
                <a:cs typeface="Times New Roman" panose="02020603050405020304" pitchFamily="18" charset="0"/>
              </a:rPr>
              <a:t>to discuss personnel, pending or threatened litigation, or property acquisition (as needed)</a:t>
            </a:r>
          </a:p>
          <a:p>
            <a:endParaRPr lang="en-US" dirty="0"/>
          </a:p>
        </p:txBody>
      </p:sp>
    </p:spTree>
    <p:extLst>
      <p:ext uri="{BB962C8B-B14F-4D97-AF65-F5344CB8AC3E}">
        <p14:creationId xmlns:p14="http://schemas.microsoft.com/office/powerpoint/2010/main" val="4051969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CD95A-ECC6-F040-DA26-6332FE58648A}"/>
              </a:ext>
            </a:extLst>
          </p:cNvPr>
          <p:cNvSpPr>
            <a:spLocks noGrp="1"/>
          </p:cNvSpPr>
          <p:nvPr>
            <p:ph type="title"/>
          </p:nvPr>
        </p:nvSpPr>
        <p:spPr/>
        <p:txBody>
          <a:bodyPr/>
          <a:lstStyle/>
          <a:p>
            <a:pPr algn="ctr"/>
            <a:r>
              <a:rPr lang="en-US" dirty="0"/>
              <a:t>Maintenance Issues (cont’d)</a:t>
            </a:r>
          </a:p>
        </p:txBody>
      </p:sp>
      <p:sp>
        <p:nvSpPr>
          <p:cNvPr id="3" name="Content Placeholder 2">
            <a:extLst>
              <a:ext uri="{FF2B5EF4-FFF2-40B4-BE49-F238E27FC236}">
                <a16:creationId xmlns:a16="http://schemas.microsoft.com/office/drawing/2014/main" id="{56E3FD79-04B8-782B-D82F-1306F7EED158}"/>
              </a:ext>
            </a:extLst>
          </p:cNvPr>
          <p:cNvSpPr>
            <a:spLocks noGrp="1"/>
          </p:cNvSpPr>
          <p:nvPr>
            <p:ph idx="1"/>
          </p:nvPr>
        </p:nvSpPr>
        <p:spPr/>
        <p:txBody>
          <a:bodyPr vert="horz" lIns="0" tIns="45720" rIns="0" bIns="45720" rtlCol="0" anchor="t">
            <a:normAutofit fontScale="55000" lnSpcReduction="20000"/>
          </a:bodyPr>
          <a:lstStyle/>
          <a:p>
            <a:pPr marL="514350" indent="-514350">
              <a:buFont typeface="+mj-lt"/>
              <a:buAutoNum type="arabicPeriod"/>
            </a:pPr>
            <a:r>
              <a:rPr lang="en-US" sz="2500" dirty="0"/>
              <a:t>Repair leak in overhead windows of Clubhouse -$10,000</a:t>
            </a:r>
            <a:endParaRPr lang="en-US" sz="2500" dirty="0">
              <a:ea typeface="Calibri"/>
              <a:cs typeface="Calibri"/>
            </a:endParaRPr>
          </a:p>
          <a:p>
            <a:pPr marL="514350" indent="-514350">
              <a:buFont typeface="+mj-lt"/>
              <a:buAutoNum type="arabicPeriod"/>
            </a:pPr>
            <a:r>
              <a:rPr lang="en-US" sz="2500" dirty="0"/>
              <a:t>Replace/Repair roof gutter system of Clubhouse</a:t>
            </a:r>
            <a:endParaRPr lang="en-US" sz="2500" dirty="0">
              <a:ea typeface="Calibri"/>
              <a:cs typeface="Calibri"/>
            </a:endParaRPr>
          </a:p>
          <a:p>
            <a:pPr marL="514350" indent="-514350">
              <a:buFont typeface="+mj-lt"/>
              <a:buAutoNum type="arabicPeriod"/>
            </a:pPr>
            <a:r>
              <a:rPr lang="en-US" sz="2500" dirty="0"/>
              <a:t>Repair leak/replace siding on north wall of clubhouse</a:t>
            </a:r>
            <a:endParaRPr lang="en-US" sz="2500" dirty="0">
              <a:ea typeface="Calibri"/>
              <a:cs typeface="Calibri"/>
            </a:endParaRPr>
          </a:p>
          <a:p>
            <a:pPr marL="514350" indent="-514350">
              <a:buFont typeface="+mj-lt"/>
              <a:buAutoNum type="arabicPeriod"/>
            </a:pPr>
            <a:r>
              <a:rPr lang="en-US" sz="2500" dirty="0"/>
              <a:t>Repair roof leak over ceiling in office area of clubhouse</a:t>
            </a:r>
            <a:endParaRPr lang="en-US" sz="2500" dirty="0">
              <a:ea typeface="Calibri"/>
              <a:cs typeface="Calibri"/>
            </a:endParaRPr>
          </a:p>
          <a:p>
            <a:pPr marL="514350" indent="-514350">
              <a:buFont typeface="+mj-lt"/>
              <a:buAutoNum type="arabicPeriod"/>
            </a:pPr>
            <a:r>
              <a:rPr lang="en-US" sz="2600" spc="0" dirty="0"/>
              <a:t>Utility Enclosure- $8,000-$25,000 (Depending on Design)</a:t>
            </a:r>
            <a:endParaRPr lang="en-US" sz="2600" spc="0" dirty="0">
              <a:ea typeface="Calibri" panose="020F0502020204030204"/>
              <a:cs typeface="Calibri" panose="020F0502020204030204"/>
            </a:endParaRPr>
          </a:p>
          <a:p>
            <a:pPr marL="514350" indent="-514350">
              <a:buFont typeface="+mj-lt"/>
              <a:buAutoNum type="arabicPeriod"/>
            </a:pPr>
            <a:r>
              <a:rPr lang="en-US" sz="2600" spc="0" dirty="0"/>
              <a:t>Pro Shop Drainage and Washing Area - $21,000</a:t>
            </a:r>
            <a:endParaRPr lang="en-US" sz="2600" spc="0" dirty="0">
              <a:ea typeface="Calibri" panose="020F0502020204030204"/>
              <a:cs typeface="Calibri" panose="020F0502020204030204"/>
            </a:endParaRPr>
          </a:p>
          <a:p>
            <a:pPr marL="514350" indent="-514350">
              <a:buFont typeface="+mj-lt"/>
              <a:buAutoNum type="arabicPeriod"/>
            </a:pPr>
            <a:r>
              <a:rPr lang="en-US" sz="2600" dirty="0"/>
              <a:t>Outside bath drains - $2,000 - $3,000</a:t>
            </a:r>
            <a:endParaRPr lang="en-US" sz="2600" dirty="0">
              <a:ea typeface="Calibri" panose="020F0502020204030204"/>
              <a:cs typeface="Calibri" panose="020F0502020204030204"/>
            </a:endParaRPr>
          </a:p>
          <a:p>
            <a:pPr marL="514350" indent="-514350">
              <a:buFont typeface="+mj-lt"/>
              <a:buAutoNum type="arabicPeriod"/>
            </a:pPr>
            <a:r>
              <a:rPr lang="en-US" sz="2600" spc="0" dirty="0"/>
              <a:t>Gutter and Downspouts on Clubhouse - $2,816 - $4,816</a:t>
            </a:r>
            <a:endParaRPr lang="en-US" sz="2600" spc="0" dirty="0">
              <a:ea typeface="Calibri" panose="020F0502020204030204"/>
              <a:cs typeface="Calibri" panose="020F0502020204030204"/>
            </a:endParaRPr>
          </a:p>
          <a:p>
            <a:pPr marL="514350" indent="-514350">
              <a:buFont typeface="+mj-lt"/>
              <a:buAutoNum type="arabicPeriod"/>
            </a:pPr>
            <a:r>
              <a:rPr lang="en-US" sz="2600" dirty="0"/>
              <a:t>Various Stucco Repairs - $23,640</a:t>
            </a:r>
            <a:endParaRPr lang="en-US" sz="2600" dirty="0">
              <a:ea typeface="Calibri" panose="020F0502020204030204"/>
              <a:cs typeface="Calibri" panose="020F0502020204030204"/>
            </a:endParaRPr>
          </a:p>
          <a:p>
            <a:pPr marL="514350" indent="-514350">
              <a:buFont typeface="+mj-lt"/>
              <a:buAutoNum type="arabicPeriod"/>
            </a:pPr>
            <a:r>
              <a:rPr lang="en-US" sz="2600" spc="0" dirty="0"/>
              <a:t>Gazebo Electrical &amp; Lighting -</a:t>
            </a:r>
            <a:r>
              <a:rPr lang="en-US" sz="2600" dirty="0"/>
              <a:t> </a:t>
            </a:r>
            <a:r>
              <a:rPr lang="en-US" sz="2600" spc="0" dirty="0"/>
              <a:t> $2,500-$3,500</a:t>
            </a:r>
            <a:endParaRPr lang="en-US" sz="2600" spc="0" dirty="0">
              <a:ea typeface="Calibri" panose="020F0502020204030204"/>
              <a:cs typeface="Calibri" panose="020F0502020204030204"/>
            </a:endParaRPr>
          </a:p>
          <a:p>
            <a:pPr marL="514350" indent="-514350">
              <a:buFont typeface="+mj-lt"/>
              <a:buAutoNum type="arabicPeriod"/>
            </a:pPr>
            <a:r>
              <a:rPr lang="en-US" sz="2500" dirty="0"/>
              <a:t>Fix leaks in lower storage area and spa of clubhouse</a:t>
            </a:r>
            <a:endParaRPr lang="en-US" sz="2500" dirty="0">
              <a:ea typeface="Calibri"/>
              <a:cs typeface="Calibri"/>
            </a:endParaRPr>
          </a:p>
          <a:p>
            <a:pPr marL="514350" indent="-514350">
              <a:buFont typeface="+mj-lt"/>
              <a:buAutoNum type="arabicPeriod"/>
            </a:pPr>
            <a:r>
              <a:rPr lang="en-US" sz="2500" dirty="0"/>
              <a:t>Replace outside hose bib on front of building of clubhouse</a:t>
            </a:r>
            <a:endParaRPr lang="en-US" sz="2500" dirty="0">
              <a:ea typeface="Calibri"/>
              <a:cs typeface="Calibri"/>
            </a:endParaRPr>
          </a:p>
          <a:p>
            <a:endParaRPr lang="en-US" dirty="0"/>
          </a:p>
        </p:txBody>
      </p:sp>
    </p:spTree>
    <p:extLst>
      <p:ext uri="{BB962C8B-B14F-4D97-AF65-F5344CB8AC3E}">
        <p14:creationId xmlns:p14="http://schemas.microsoft.com/office/powerpoint/2010/main" val="2705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8D3DD-939C-96A5-7134-2B4D56517615}"/>
              </a:ext>
            </a:extLst>
          </p:cNvPr>
          <p:cNvSpPr>
            <a:spLocks noGrp="1"/>
          </p:cNvSpPr>
          <p:nvPr>
            <p:ph type="title"/>
          </p:nvPr>
        </p:nvSpPr>
        <p:spPr/>
        <p:txBody>
          <a:bodyPr/>
          <a:lstStyle/>
          <a:p>
            <a:pPr algn="ctr"/>
            <a:r>
              <a:rPr lang="en-US" dirty="0"/>
              <a:t>Maintenance Issues (Cont’d)</a:t>
            </a:r>
          </a:p>
        </p:txBody>
      </p:sp>
      <p:sp>
        <p:nvSpPr>
          <p:cNvPr id="3" name="Content Placeholder 2">
            <a:extLst>
              <a:ext uri="{FF2B5EF4-FFF2-40B4-BE49-F238E27FC236}">
                <a16:creationId xmlns:a16="http://schemas.microsoft.com/office/drawing/2014/main" id="{4080A500-626A-06E8-A672-E2054C6BCD2C}"/>
              </a:ext>
            </a:extLst>
          </p:cNvPr>
          <p:cNvSpPr>
            <a:spLocks noGrp="1"/>
          </p:cNvSpPr>
          <p:nvPr>
            <p:ph idx="1"/>
          </p:nvPr>
        </p:nvSpPr>
        <p:spPr/>
        <p:txBody>
          <a:bodyPr vert="horz" lIns="0" tIns="45720" rIns="0" bIns="45720" rtlCol="0" anchor="t">
            <a:normAutofit fontScale="92500" lnSpcReduction="20000"/>
          </a:bodyPr>
          <a:lstStyle/>
          <a:p>
            <a:pPr marL="0" indent="0">
              <a:buNone/>
            </a:pPr>
            <a:r>
              <a:rPr lang="en-US" dirty="0"/>
              <a:t>17.  Add backflow preventer to area around golf course</a:t>
            </a:r>
          </a:p>
          <a:p>
            <a:pPr marL="0" indent="0">
              <a:buNone/>
            </a:pPr>
            <a:r>
              <a:rPr lang="en-US" dirty="0"/>
              <a:t>18.  Fix sprinkler issues </a:t>
            </a:r>
          </a:p>
          <a:p>
            <a:pPr lvl="1"/>
            <a:r>
              <a:rPr lang="en-US" dirty="0"/>
              <a:t>Frontage Road</a:t>
            </a:r>
          </a:p>
          <a:p>
            <a:pPr lvl="1"/>
            <a:r>
              <a:rPr lang="en-US" dirty="0"/>
              <a:t>Ponderosa park</a:t>
            </a:r>
          </a:p>
          <a:p>
            <a:pPr lvl="1"/>
            <a:r>
              <a:rPr lang="en-US" dirty="0"/>
              <a:t>Island greenbelts</a:t>
            </a:r>
          </a:p>
          <a:p>
            <a:pPr lvl="1"/>
            <a:r>
              <a:rPr lang="en-US" dirty="0"/>
              <a:t>Causeway</a:t>
            </a:r>
          </a:p>
          <a:p>
            <a:pPr marL="514350" indent="-514350">
              <a:buAutoNum type="arabicPeriod" startAt="19"/>
            </a:pPr>
            <a:r>
              <a:rPr lang="en-US" dirty="0"/>
              <a:t>Need an additional lake weed mowing boat -$90,000</a:t>
            </a:r>
          </a:p>
          <a:p>
            <a:pPr marL="514350" indent="-514350">
              <a:buFont typeface="Arial" panose="020B0604020202020204" pitchFamily="34" charset="0"/>
              <a:buAutoNum type="arabicPeriod" startAt="19"/>
            </a:pPr>
            <a:r>
              <a:rPr lang="en-US" dirty="0"/>
              <a:t>Repair/replace lights along back side of clubhouse</a:t>
            </a:r>
          </a:p>
          <a:p>
            <a:pPr marL="514350" indent="-514350">
              <a:buFont typeface="Arial" panose="020B0604020202020204" pitchFamily="34" charset="0"/>
              <a:buAutoNum type="arabicPeriod" startAt="19"/>
            </a:pPr>
            <a:r>
              <a:rPr lang="en-US" dirty="0"/>
              <a:t>HVAC ducting in the office area</a:t>
            </a:r>
          </a:p>
          <a:p>
            <a:pPr marL="514350" indent="-514350">
              <a:buFont typeface="Arial" panose="020B0604020202020204" pitchFamily="34" charset="0"/>
              <a:buAutoNum type="arabicPeriod" startAt="19"/>
            </a:pPr>
            <a:r>
              <a:rPr lang="en-US" dirty="0"/>
              <a:t>Add/move thermostat in clubhouse</a:t>
            </a:r>
          </a:p>
          <a:p>
            <a:pPr marL="514350" indent="-514350">
              <a:buFont typeface="Arial" panose="020B0604020202020204" pitchFamily="34" charset="0"/>
              <a:buAutoNum type="arabicPeriod" startAt="19"/>
            </a:pPr>
            <a:r>
              <a:rPr lang="en-US" dirty="0"/>
              <a:t>Upgrade/repair power outlets</a:t>
            </a:r>
          </a:p>
          <a:p>
            <a:pPr marL="514350" indent="-514350">
              <a:buAutoNum type="arabicPeriod" startAt="19"/>
            </a:pPr>
            <a:r>
              <a:rPr lang="en-US" dirty="0">
                <a:ea typeface="Calibri" panose="020F0502020204030204"/>
                <a:cs typeface="Calibri" panose="020F0502020204030204"/>
              </a:rPr>
              <a:t>Address Playground Equipment Safety Issues</a:t>
            </a:r>
          </a:p>
          <a:p>
            <a:endParaRPr lang="en-US" dirty="0"/>
          </a:p>
          <a:p>
            <a:endParaRPr lang="en-US" dirty="0">
              <a:ea typeface="Calibri" panose="020F0502020204030204"/>
              <a:cs typeface="Calibri" panose="020F0502020204030204"/>
            </a:endParaRPr>
          </a:p>
        </p:txBody>
      </p:sp>
    </p:spTree>
    <p:extLst>
      <p:ext uri="{BB962C8B-B14F-4D97-AF65-F5344CB8AC3E}">
        <p14:creationId xmlns:p14="http://schemas.microsoft.com/office/powerpoint/2010/main" val="2222782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A738D-57A2-1D4B-4A66-4BC88A38D588}"/>
              </a:ext>
            </a:extLst>
          </p:cNvPr>
          <p:cNvSpPr>
            <a:spLocks noGrp="1"/>
          </p:cNvSpPr>
          <p:nvPr>
            <p:ph type="title"/>
          </p:nvPr>
        </p:nvSpPr>
        <p:spPr/>
        <p:txBody>
          <a:bodyPr/>
          <a:lstStyle/>
          <a:p>
            <a:pPr algn="ctr"/>
            <a:r>
              <a:rPr lang="en-US" dirty="0"/>
              <a:t>Clubhouse Additional</a:t>
            </a:r>
          </a:p>
        </p:txBody>
      </p:sp>
      <p:sp>
        <p:nvSpPr>
          <p:cNvPr id="3" name="Content Placeholder 2">
            <a:extLst>
              <a:ext uri="{FF2B5EF4-FFF2-40B4-BE49-F238E27FC236}">
                <a16:creationId xmlns:a16="http://schemas.microsoft.com/office/drawing/2014/main" id="{3458F91E-D000-6D8D-6D14-F6A10A4D6155}"/>
              </a:ext>
            </a:extLst>
          </p:cNvPr>
          <p:cNvSpPr>
            <a:spLocks noGrp="1"/>
          </p:cNvSpPr>
          <p:nvPr>
            <p:ph idx="1"/>
          </p:nvPr>
        </p:nvSpPr>
        <p:spPr/>
        <p:txBody>
          <a:bodyPr vert="horz" lIns="0" tIns="45720" rIns="0" bIns="45720" rtlCol="0" anchor="t">
            <a:normAutofit/>
          </a:bodyPr>
          <a:lstStyle/>
          <a:p>
            <a:pPr marL="342900" indent="-342900">
              <a:buFont typeface="Arial" panose="020F0502020204030204" pitchFamily="34" charset="0"/>
              <a:buChar char="•"/>
            </a:pPr>
            <a:endParaRPr lang="en-US" dirty="0">
              <a:ea typeface="Calibri" panose="020F0502020204030204"/>
              <a:cs typeface="Calibri" panose="020F0502020204030204"/>
            </a:endParaRPr>
          </a:p>
          <a:p>
            <a:pPr marL="342900" indent="-342900">
              <a:buFont typeface="Arial" panose="020F0502020204030204" pitchFamily="34" charset="0"/>
              <a:buChar char="•"/>
            </a:pPr>
            <a:r>
              <a:rPr lang="en-US" dirty="0"/>
              <a:t>Install new fireplace</a:t>
            </a:r>
            <a:endParaRPr lang="en-US" dirty="0">
              <a:ea typeface="Calibri" panose="020F0502020204030204"/>
              <a:cs typeface="Calibri" panose="020F0502020204030204"/>
            </a:endParaRPr>
          </a:p>
          <a:p>
            <a:pPr marL="342900" indent="-342900">
              <a:buFont typeface="Arial" panose="020F0502020204030204" pitchFamily="34" charset="0"/>
              <a:buChar char="•"/>
            </a:pPr>
            <a:r>
              <a:rPr lang="en-US" dirty="0"/>
              <a:t>Fix lights in upper men’s bathroom</a:t>
            </a:r>
            <a:endParaRPr lang="en-US" dirty="0">
              <a:ea typeface="Calibri" panose="020F0502020204030204"/>
              <a:cs typeface="Calibri" panose="020F0502020204030204"/>
            </a:endParaRPr>
          </a:p>
          <a:p>
            <a:pPr marL="342900" indent="-342900">
              <a:buFont typeface="Arial" panose="020F0502020204030204" pitchFamily="34" charset="0"/>
              <a:buChar char="•"/>
            </a:pPr>
            <a:r>
              <a:rPr lang="en-US" dirty="0"/>
              <a:t>Fix/replace stall in upper men’s bathroom</a:t>
            </a:r>
            <a:endParaRPr lang="en-US" dirty="0">
              <a:ea typeface="Calibri" panose="020F0502020204030204"/>
              <a:cs typeface="Calibri" panose="020F0502020204030204"/>
            </a:endParaRPr>
          </a:p>
          <a:p>
            <a:pPr marL="342900" indent="-342900">
              <a:buFont typeface="Arial" panose="020F0502020204030204" pitchFamily="34" charset="0"/>
              <a:buChar char="•"/>
            </a:pPr>
            <a:r>
              <a:rPr lang="en-US" dirty="0"/>
              <a:t>Upgrade lights in grand room</a:t>
            </a:r>
            <a:endParaRPr lang="en-US" dirty="0">
              <a:ea typeface="Calibri" panose="020F0502020204030204"/>
              <a:cs typeface="Calibri" panose="020F0502020204030204"/>
            </a:endParaRPr>
          </a:p>
          <a:p>
            <a:pPr marL="342900" indent="-342900">
              <a:buFont typeface="Arial" panose="020F0502020204030204" pitchFamily="34" charset="0"/>
              <a:buChar char="•"/>
            </a:pPr>
            <a:r>
              <a:rPr lang="en-US" dirty="0"/>
              <a:t>Finish lights in office area</a:t>
            </a:r>
            <a:endParaRPr lang="en-US" dirty="0">
              <a:ea typeface="Calibri" panose="020F0502020204030204"/>
              <a:cs typeface="Calibri" panose="020F0502020204030204"/>
            </a:endParaRPr>
          </a:p>
          <a:p>
            <a:pPr marL="342900" indent="-342900">
              <a:buFont typeface="Arial" panose="020F0502020204030204" pitchFamily="34" charset="0"/>
              <a:buChar char="•"/>
            </a:pPr>
            <a:r>
              <a:rPr lang="en-US" dirty="0"/>
              <a:t>Finish lower kitchen lighting</a:t>
            </a:r>
            <a:endParaRPr lang="en-US" dirty="0">
              <a:ea typeface="Calibri" panose="020F0502020204030204"/>
              <a:cs typeface="Calibri" panose="020F0502020204030204"/>
            </a:endParaRPr>
          </a:p>
          <a:p>
            <a:pPr marL="342900" indent="-342900">
              <a:buFont typeface="Arial" panose="020F0502020204030204" pitchFamily="34" charset="0"/>
              <a:buChar char="•"/>
            </a:pPr>
            <a:r>
              <a:rPr lang="en-US" dirty="0"/>
              <a:t>Redo landscaping in roundel</a:t>
            </a:r>
            <a:endParaRPr lang="en-US" dirty="0">
              <a:ea typeface="Calibri" panose="020F0502020204030204"/>
              <a:cs typeface="Calibri" panose="020F0502020204030204"/>
            </a:endParaRPr>
          </a:p>
        </p:txBody>
      </p:sp>
    </p:spTree>
    <p:extLst>
      <p:ext uri="{BB962C8B-B14F-4D97-AF65-F5344CB8AC3E}">
        <p14:creationId xmlns:p14="http://schemas.microsoft.com/office/powerpoint/2010/main" val="22437388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F5F4D-2FF1-7DE5-00E9-F19A09BE3A7A}"/>
              </a:ext>
            </a:extLst>
          </p:cNvPr>
          <p:cNvSpPr>
            <a:spLocks noGrp="1"/>
          </p:cNvSpPr>
          <p:nvPr>
            <p:ph type="title"/>
          </p:nvPr>
        </p:nvSpPr>
        <p:spPr/>
        <p:txBody>
          <a:bodyPr/>
          <a:lstStyle/>
          <a:p>
            <a:pPr algn="ctr"/>
            <a:r>
              <a:rPr lang="en-US" dirty="0"/>
              <a:t>Clubhouse Additional</a:t>
            </a:r>
          </a:p>
        </p:txBody>
      </p:sp>
      <p:sp>
        <p:nvSpPr>
          <p:cNvPr id="3" name="Content Placeholder 2">
            <a:extLst>
              <a:ext uri="{FF2B5EF4-FFF2-40B4-BE49-F238E27FC236}">
                <a16:creationId xmlns:a16="http://schemas.microsoft.com/office/drawing/2014/main" id="{DF5B8738-190C-16BE-D671-D6DF5A67C8BF}"/>
              </a:ext>
            </a:extLst>
          </p:cNvPr>
          <p:cNvSpPr>
            <a:spLocks noGrp="1"/>
          </p:cNvSpPr>
          <p:nvPr>
            <p:ph idx="1"/>
          </p:nvPr>
        </p:nvSpPr>
        <p:spPr/>
        <p:txBody>
          <a:bodyPr vert="horz" lIns="0" tIns="45720" rIns="0" bIns="45720" rtlCol="0" anchor="t">
            <a:normAutofit fontScale="92500" lnSpcReduction="20000"/>
          </a:bodyPr>
          <a:lstStyle/>
          <a:p>
            <a:pPr marL="342900" indent="-342900">
              <a:buFont typeface="Arial" panose="020F0502020204030204" pitchFamily="34" charset="0"/>
              <a:buChar char="•"/>
            </a:pPr>
            <a:r>
              <a:rPr lang="en-US" dirty="0"/>
              <a:t>Redo landscape in front of clubhouse</a:t>
            </a:r>
          </a:p>
          <a:p>
            <a:pPr marL="342900" indent="-342900">
              <a:buFont typeface="Arial" panose="020F0502020204030204" pitchFamily="34" charset="0"/>
              <a:buChar char="•"/>
            </a:pPr>
            <a:r>
              <a:rPr lang="en-US" dirty="0"/>
              <a:t>Remove back islands in parking lot</a:t>
            </a:r>
            <a:endParaRPr lang="en-US" dirty="0">
              <a:ea typeface="Calibri" panose="020F0502020204030204"/>
              <a:cs typeface="Calibri" panose="020F0502020204030204"/>
            </a:endParaRPr>
          </a:p>
          <a:p>
            <a:pPr marL="342900" indent="-342900">
              <a:buFont typeface="Arial" panose="020F0502020204030204" pitchFamily="34" charset="0"/>
              <a:buChar char="•"/>
            </a:pPr>
            <a:r>
              <a:rPr lang="en-US" dirty="0"/>
              <a:t>Add Bed lighting</a:t>
            </a:r>
            <a:endParaRPr lang="en-US" dirty="0">
              <a:ea typeface="Calibri" panose="020F0502020204030204"/>
              <a:cs typeface="Calibri" panose="020F0502020204030204"/>
            </a:endParaRPr>
          </a:p>
          <a:p>
            <a:pPr marL="342900" indent="-342900">
              <a:buFont typeface="Arial" panose="020F0502020204030204" pitchFamily="34" charset="0"/>
              <a:buChar char="•"/>
            </a:pPr>
            <a:r>
              <a:rPr lang="en-US" dirty="0"/>
              <a:t>Add additional lighting on rear patio</a:t>
            </a:r>
            <a:endParaRPr lang="en-US" dirty="0">
              <a:ea typeface="Calibri" panose="020F0502020204030204"/>
              <a:cs typeface="Calibri" panose="020F0502020204030204"/>
            </a:endParaRPr>
          </a:p>
          <a:p>
            <a:pPr marL="342900" indent="-342900">
              <a:buFont typeface="Arial" panose="020F0502020204030204" pitchFamily="34" charset="0"/>
              <a:buChar char="•"/>
            </a:pPr>
            <a:r>
              <a:rPr lang="en-US" dirty="0"/>
              <a:t>Reseed grass behind clubhouse</a:t>
            </a:r>
            <a:endParaRPr lang="en-US" dirty="0">
              <a:ea typeface="Calibri" panose="020F0502020204030204"/>
              <a:cs typeface="Calibri" panose="020F0502020204030204"/>
            </a:endParaRPr>
          </a:p>
          <a:p>
            <a:pPr marL="342900" indent="-342900">
              <a:buFont typeface="Arial" panose="020F0502020204030204" pitchFamily="34" charset="0"/>
              <a:buChar char="•"/>
            </a:pPr>
            <a:r>
              <a:rPr lang="en-US" dirty="0"/>
              <a:t>Remove/replace vents behind fireplace</a:t>
            </a:r>
            <a:endParaRPr lang="en-US" dirty="0">
              <a:ea typeface="Calibri" panose="020F0502020204030204"/>
              <a:cs typeface="Calibri" panose="020F0502020204030204"/>
            </a:endParaRPr>
          </a:p>
          <a:p>
            <a:pPr marL="342900" indent="-342900">
              <a:buFont typeface="Arial" panose="020F0502020204030204" pitchFamily="34" charset="0"/>
              <a:buChar char="•"/>
            </a:pPr>
            <a:r>
              <a:rPr lang="en-US" dirty="0"/>
              <a:t>Remove dead trees/branches</a:t>
            </a:r>
            <a:endParaRPr lang="en-US" dirty="0">
              <a:ea typeface="Calibri" panose="020F0502020204030204"/>
              <a:cs typeface="Calibri" panose="020F0502020204030204"/>
            </a:endParaRPr>
          </a:p>
          <a:p>
            <a:pPr marL="342900" indent="-342900">
              <a:buFont typeface="Arial" panose="020F0502020204030204" pitchFamily="34" charset="0"/>
              <a:buChar char="•"/>
            </a:pPr>
            <a:r>
              <a:rPr lang="en-US" dirty="0"/>
              <a:t>Label Breaker boxes</a:t>
            </a:r>
            <a:endParaRPr lang="en-US" dirty="0">
              <a:ea typeface="Calibri" panose="020F0502020204030204"/>
              <a:cs typeface="Calibri" panose="020F0502020204030204"/>
            </a:endParaRPr>
          </a:p>
          <a:p>
            <a:pPr marL="342900" indent="-342900">
              <a:buFont typeface="Arial" panose="020F0502020204030204" pitchFamily="34" charset="0"/>
              <a:buChar char="•"/>
            </a:pPr>
            <a:r>
              <a:rPr lang="en-US" dirty="0"/>
              <a:t>Re-set rock on shoreline</a:t>
            </a:r>
            <a:endParaRPr lang="en-US" dirty="0">
              <a:ea typeface="Calibri" panose="020F0502020204030204"/>
              <a:cs typeface="Calibri" panose="020F0502020204030204"/>
            </a:endParaRPr>
          </a:p>
          <a:p>
            <a:pPr marL="342900" indent="-342900">
              <a:buFont typeface="Arial" panose="020F0502020204030204" pitchFamily="34" charset="0"/>
              <a:buChar char="•"/>
            </a:pPr>
            <a:r>
              <a:rPr lang="en-US" dirty="0"/>
              <a:t>Make an ADA compliant plan</a:t>
            </a:r>
            <a:endParaRPr lang="en-US" dirty="0">
              <a:ea typeface="Calibri" panose="020F0502020204030204"/>
              <a:cs typeface="Calibri" panose="020F0502020204030204"/>
            </a:endParaRPr>
          </a:p>
          <a:p>
            <a:endParaRPr lang="en-US" dirty="0"/>
          </a:p>
        </p:txBody>
      </p:sp>
    </p:spTree>
    <p:extLst>
      <p:ext uri="{BB962C8B-B14F-4D97-AF65-F5344CB8AC3E}">
        <p14:creationId xmlns:p14="http://schemas.microsoft.com/office/powerpoint/2010/main" val="3624914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80651-898C-1BAE-2F1D-29D539C48AB8}"/>
              </a:ext>
            </a:extLst>
          </p:cNvPr>
          <p:cNvSpPr>
            <a:spLocks noGrp="1"/>
          </p:cNvSpPr>
          <p:nvPr>
            <p:ph type="title"/>
          </p:nvPr>
        </p:nvSpPr>
        <p:spPr/>
        <p:txBody>
          <a:bodyPr/>
          <a:lstStyle/>
          <a:p>
            <a:pPr algn="ctr"/>
            <a:r>
              <a:rPr lang="en-US" dirty="0"/>
              <a:t>Clubhouse Additional</a:t>
            </a:r>
            <a:br>
              <a:rPr lang="en-US" dirty="0"/>
            </a:br>
            <a:endParaRPr lang="en-US" dirty="0"/>
          </a:p>
        </p:txBody>
      </p:sp>
      <p:sp>
        <p:nvSpPr>
          <p:cNvPr id="3" name="Content Placeholder 2">
            <a:extLst>
              <a:ext uri="{FF2B5EF4-FFF2-40B4-BE49-F238E27FC236}">
                <a16:creationId xmlns:a16="http://schemas.microsoft.com/office/drawing/2014/main" id="{12173C66-05D8-1353-3D6B-F41615C1C242}"/>
              </a:ext>
            </a:extLst>
          </p:cNvPr>
          <p:cNvSpPr>
            <a:spLocks noGrp="1"/>
          </p:cNvSpPr>
          <p:nvPr>
            <p:ph idx="1"/>
          </p:nvPr>
        </p:nvSpPr>
        <p:spPr/>
        <p:txBody>
          <a:bodyPr vert="horz" lIns="0" tIns="45720" rIns="0" bIns="45720" rtlCol="0" anchor="t">
            <a:normAutofit/>
          </a:bodyPr>
          <a:lstStyle/>
          <a:p>
            <a:pPr marL="342900" indent="-342900">
              <a:buFont typeface="Arial" panose="020F0502020204030204" pitchFamily="34" charset="0"/>
              <a:buChar char="•"/>
            </a:pPr>
            <a:r>
              <a:rPr lang="en-US" dirty="0"/>
              <a:t>Move ice shack</a:t>
            </a:r>
          </a:p>
          <a:p>
            <a:pPr marL="342900" indent="-342900">
              <a:buFont typeface="Arial" panose="020F0502020204030204" pitchFamily="34" charset="0"/>
              <a:buChar char="•"/>
            </a:pPr>
            <a:r>
              <a:rPr lang="en-US" dirty="0"/>
              <a:t>Expand/Move library</a:t>
            </a:r>
            <a:endParaRPr lang="en-US" dirty="0">
              <a:ea typeface="Calibri" panose="020F0502020204030204"/>
              <a:cs typeface="Calibri" panose="020F0502020204030204"/>
            </a:endParaRPr>
          </a:p>
          <a:p>
            <a:pPr marL="342900" indent="-342900">
              <a:buFont typeface="Arial" panose="020F0502020204030204" pitchFamily="34" charset="0"/>
              <a:buChar char="•"/>
            </a:pPr>
            <a:r>
              <a:rPr lang="en-US" dirty="0"/>
              <a:t>Add sprinkler to planters</a:t>
            </a:r>
            <a:endParaRPr lang="en-US" dirty="0">
              <a:ea typeface="Calibri" panose="020F0502020204030204"/>
              <a:cs typeface="Calibri" panose="020F0502020204030204"/>
            </a:endParaRPr>
          </a:p>
          <a:p>
            <a:pPr marL="342900" indent="-342900">
              <a:buFont typeface="Arial" panose="020F0502020204030204" pitchFamily="34" charset="0"/>
              <a:buChar char="•"/>
            </a:pPr>
            <a:r>
              <a:rPr lang="en-US" dirty="0"/>
              <a:t>Add Sprinklers to planters</a:t>
            </a:r>
            <a:endParaRPr lang="en-US" dirty="0">
              <a:ea typeface="Calibri" panose="020F0502020204030204"/>
              <a:cs typeface="Calibri" panose="020F0502020204030204"/>
            </a:endParaRPr>
          </a:p>
          <a:p>
            <a:pPr marL="342900" indent="-342900">
              <a:buFont typeface="Arial" panose="020F0502020204030204" pitchFamily="34" charset="0"/>
              <a:buChar char="•"/>
            </a:pPr>
            <a:r>
              <a:rPr lang="en-US" dirty="0"/>
              <a:t>Add lighting in dark areas</a:t>
            </a:r>
            <a:endParaRPr lang="en-US" dirty="0">
              <a:ea typeface="Calibri" panose="020F0502020204030204"/>
              <a:cs typeface="Calibri" panose="020F0502020204030204"/>
            </a:endParaRPr>
          </a:p>
          <a:p>
            <a:pPr marL="342900" indent="-342900">
              <a:buFont typeface="Arial" panose="020F0502020204030204" pitchFamily="34" charset="0"/>
              <a:buChar char="•"/>
            </a:pPr>
            <a:r>
              <a:rPr lang="en-US" dirty="0"/>
              <a:t>Add alarms and cameras</a:t>
            </a:r>
            <a:endParaRPr lang="en-US" dirty="0">
              <a:ea typeface="Calibri" panose="020F0502020204030204"/>
              <a:cs typeface="Calibri" panose="020F0502020204030204"/>
            </a:endParaRPr>
          </a:p>
          <a:p>
            <a:pPr marL="342900" indent="-342900">
              <a:buFont typeface="Arial" panose="020F0502020204030204" pitchFamily="34" charset="0"/>
              <a:buChar char="•"/>
            </a:pPr>
            <a:r>
              <a:rPr lang="en-US" dirty="0"/>
              <a:t>Add high amperage circuits</a:t>
            </a:r>
            <a:endParaRPr lang="en-US" dirty="0">
              <a:ea typeface="Calibri" panose="020F0502020204030204"/>
              <a:cs typeface="Calibri" panose="020F0502020204030204"/>
            </a:endParaRPr>
          </a:p>
          <a:p>
            <a:pPr marL="342900" indent="-342900">
              <a:buFont typeface="Arial" panose="020F0502020204030204" pitchFamily="34" charset="0"/>
              <a:buChar char="•"/>
            </a:pPr>
            <a:r>
              <a:rPr lang="en-US" dirty="0"/>
              <a:t>Electronic locks for outside doors</a:t>
            </a:r>
            <a:endParaRPr lang="en-US" dirty="0">
              <a:ea typeface="Calibri" panose="020F0502020204030204"/>
              <a:cs typeface="Calibri" panose="020F0502020204030204"/>
            </a:endParaRPr>
          </a:p>
          <a:p>
            <a:pPr marL="0" indent="0">
              <a:buNone/>
            </a:pPr>
            <a:r>
              <a:rPr lang="en-US" dirty="0"/>
              <a:t> </a:t>
            </a:r>
          </a:p>
        </p:txBody>
      </p:sp>
    </p:spTree>
    <p:extLst>
      <p:ext uri="{BB962C8B-B14F-4D97-AF65-F5344CB8AC3E}">
        <p14:creationId xmlns:p14="http://schemas.microsoft.com/office/powerpoint/2010/main" val="29192089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99A17-1DA9-501D-FAD3-C9129F65064B}"/>
              </a:ext>
            </a:extLst>
          </p:cNvPr>
          <p:cNvSpPr>
            <a:spLocks noGrp="1"/>
          </p:cNvSpPr>
          <p:nvPr>
            <p:ph type="title"/>
          </p:nvPr>
        </p:nvSpPr>
        <p:spPr/>
        <p:txBody>
          <a:bodyPr/>
          <a:lstStyle/>
          <a:p>
            <a:pPr algn="ctr"/>
            <a:r>
              <a:rPr lang="en-US" dirty="0"/>
              <a:t>Pro Shop Additional</a:t>
            </a:r>
          </a:p>
        </p:txBody>
      </p:sp>
      <p:sp>
        <p:nvSpPr>
          <p:cNvPr id="3" name="Content Placeholder 2">
            <a:extLst>
              <a:ext uri="{FF2B5EF4-FFF2-40B4-BE49-F238E27FC236}">
                <a16:creationId xmlns:a16="http://schemas.microsoft.com/office/drawing/2014/main" id="{4B0F37EE-39DF-DE2D-D749-0F899D5361C9}"/>
              </a:ext>
            </a:extLst>
          </p:cNvPr>
          <p:cNvSpPr>
            <a:spLocks noGrp="1"/>
          </p:cNvSpPr>
          <p:nvPr>
            <p:ph idx="1"/>
          </p:nvPr>
        </p:nvSpPr>
        <p:spPr/>
        <p:txBody>
          <a:bodyPr vert="horz" lIns="0" tIns="45720" rIns="0" bIns="45720" rtlCol="0" anchor="t">
            <a:normAutofit/>
          </a:bodyPr>
          <a:lstStyle/>
          <a:p>
            <a:pPr marL="342900" indent="-342900">
              <a:buFont typeface="Arial" panose="020F0502020204030204" pitchFamily="34" charset="0"/>
              <a:buChar char="•"/>
            </a:pPr>
            <a:endParaRPr lang="en-US" sz="2800" spc="0" dirty="0">
              <a:ea typeface="Calibri" panose="020F0502020204030204"/>
              <a:cs typeface="Calibri" panose="020F0502020204030204"/>
            </a:endParaRPr>
          </a:p>
          <a:p>
            <a:pPr marL="342900" indent="-342900">
              <a:buFont typeface="Arial" panose="020F0502020204030204" pitchFamily="34" charset="0"/>
              <a:buChar char="•"/>
            </a:pPr>
            <a:r>
              <a:rPr lang="en-US" dirty="0"/>
              <a:t>Modernize sales floor</a:t>
            </a:r>
            <a:endParaRPr lang="en-US" dirty="0">
              <a:ea typeface="Calibri" panose="020F0502020204030204"/>
              <a:cs typeface="Calibri" panose="020F0502020204030204"/>
            </a:endParaRPr>
          </a:p>
          <a:p>
            <a:pPr marL="342900" indent="-342900">
              <a:buFont typeface="Arial" panose="020F0502020204030204" pitchFamily="34" charset="0"/>
              <a:buChar char="•"/>
            </a:pPr>
            <a:r>
              <a:rPr lang="en-US" dirty="0"/>
              <a:t>Add grill to area</a:t>
            </a:r>
            <a:endParaRPr lang="en-US" dirty="0">
              <a:ea typeface="Calibri" panose="020F0502020204030204"/>
              <a:cs typeface="Calibri" panose="020F0502020204030204"/>
            </a:endParaRPr>
          </a:p>
          <a:p>
            <a:pPr marL="342900" indent="-342900">
              <a:buFont typeface="Arial" panose="020F0502020204030204" pitchFamily="34" charset="0"/>
              <a:buChar char="•"/>
            </a:pPr>
            <a:r>
              <a:rPr lang="en-US" dirty="0"/>
              <a:t>Add parking</a:t>
            </a:r>
            <a:endParaRPr lang="en-US" dirty="0">
              <a:ea typeface="Calibri" panose="020F0502020204030204"/>
              <a:cs typeface="Calibri" panose="020F0502020204030204"/>
            </a:endParaRPr>
          </a:p>
          <a:p>
            <a:pPr marL="342900" indent="-342900">
              <a:buFont typeface="Arial" panose="020F0502020204030204" pitchFamily="34" charset="0"/>
              <a:buChar char="•"/>
            </a:pPr>
            <a:r>
              <a:rPr lang="en-US" dirty="0"/>
              <a:t>Replace exterior lighting</a:t>
            </a:r>
            <a:endParaRPr lang="en-US" dirty="0">
              <a:ea typeface="Calibri" panose="020F0502020204030204"/>
              <a:cs typeface="Calibri" panose="020F0502020204030204"/>
            </a:endParaRPr>
          </a:p>
          <a:p>
            <a:pPr marL="342900" indent="-342900">
              <a:buFont typeface="Arial" panose="020F0502020204030204" pitchFamily="34" charset="0"/>
              <a:buChar char="•"/>
            </a:pPr>
            <a:r>
              <a:rPr lang="en-US" dirty="0"/>
              <a:t>Install new blinds</a:t>
            </a:r>
            <a:endParaRPr lang="en-US" dirty="0">
              <a:ea typeface="Calibri" panose="020F0502020204030204"/>
              <a:cs typeface="Calibri" panose="020F0502020204030204"/>
            </a:endParaRPr>
          </a:p>
          <a:p>
            <a:pPr marL="342900" indent="-342900">
              <a:buFont typeface="Arial" panose="020F0502020204030204" pitchFamily="34" charset="0"/>
              <a:buChar char="•"/>
            </a:pPr>
            <a:r>
              <a:rPr lang="en-US" dirty="0"/>
              <a:t>Relandscape in front of building</a:t>
            </a:r>
            <a:endParaRPr lang="en-US" dirty="0">
              <a:ea typeface="Calibri" panose="020F0502020204030204"/>
              <a:cs typeface="Calibri" panose="020F0502020204030204"/>
            </a:endParaRPr>
          </a:p>
        </p:txBody>
      </p:sp>
    </p:spTree>
    <p:extLst>
      <p:ext uri="{BB962C8B-B14F-4D97-AF65-F5344CB8AC3E}">
        <p14:creationId xmlns:p14="http://schemas.microsoft.com/office/powerpoint/2010/main" val="35399170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07673-24AE-0754-42A5-9F6307BFB191}"/>
              </a:ext>
            </a:extLst>
          </p:cNvPr>
          <p:cNvSpPr>
            <a:spLocks noGrp="1"/>
          </p:cNvSpPr>
          <p:nvPr>
            <p:ph type="title"/>
          </p:nvPr>
        </p:nvSpPr>
        <p:spPr/>
        <p:txBody>
          <a:bodyPr/>
          <a:lstStyle/>
          <a:p>
            <a:pPr algn="ctr"/>
            <a:r>
              <a:rPr lang="en-US" dirty="0"/>
              <a:t>Additional at Pool</a:t>
            </a:r>
            <a:br>
              <a:rPr lang="en-US" dirty="0"/>
            </a:br>
            <a:endParaRPr lang="en-US" dirty="0"/>
          </a:p>
        </p:txBody>
      </p:sp>
      <p:sp>
        <p:nvSpPr>
          <p:cNvPr id="3" name="Content Placeholder 2">
            <a:extLst>
              <a:ext uri="{FF2B5EF4-FFF2-40B4-BE49-F238E27FC236}">
                <a16:creationId xmlns:a16="http://schemas.microsoft.com/office/drawing/2014/main" id="{52A8570F-F920-9DC0-ADE7-6AA1937AD489}"/>
              </a:ext>
            </a:extLst>
          </p:cNvPr>
          <p:cNvSpPr>
            <a:spLocks noGrp="1"/>
          </p:cNvSpPr>
          <p:nvPr>
            <p:ph idx="1"/>
          </p:nvPr>
        </p:nvSpPr>
        <p:spPr/>
        <p:txBody>
          <a:bodyPr>
            <a:normAutofit fontScale="92500" lnSpcReduction="10000"/>
          </a:bodyPr>
          <a:lstStyle/>
          <a:p>
            <a:pPr lvl="2"/>
            <a:r>
              <a:rPr lang="en-US" sz="2400" dirty="0"/>
              <a:t>Finish security lighting</a:t>
            </a:r>
          </a:p>
          <a:p>
            <a:pPr lvl="2"/>
            <a:r>
              <a:rPr lang="en-US" sz="2400" dirty="0"/>
              <a:t>Add secure shower</a:t>
            </a:r>
          </a:p>
          <a:p>
            <a:pPr lvl="2"/>
            <a:r>
              <a:rPr lang="en-US" sz="2400" dirty="0"/>
              <a:t>Fix self closing gate</a:t>
            </a:r>
          </a:p>
          <a:p>
            <a:pPr lvl="2"/>
            <a:r>
              <a:rPr lang="en-US" sz="2400" dirty="0"/>
              <a:t>Finish concession cue area</a:t>
            </a:r>
          </a:p>
          <a:p>
            <a:pPr lvl="2"/>
            <a:r>
              <a:rPr lang="en-US" sz="2400" dirty="0"/>
              <a:t>Add lighting behind building</a:t>
            </a:r>
          </a:p>
          <a:p>
            <a:pPr lvl="2"/>
            <a:r>
              <a:rPr lang="en-US" sz="2400" dirty="0"/>
              <a:t>Remove unneeded equipment</a:t>
            </a:r>
          </a:p>
          <a:p>
            <a:pPr lvl="2"/>
            <a:r>
              <a:rPr lang="en-US" sz="2400" dirty="0"/>
              <a:t>Replacement diving board</a:t>
            </a:r>
          </a:p>
          <a:p>
            <a:pPr lvl="2"/>
            <a:r>
              <a:rPr lang="en-US" sz="2400" dirty="0"/>
              <a:t>Finish removing potential access points</a:t>
            </a:r>
          </a:p>
          <a:p>
            <a:pPr lvl="2"/>
            <a:r>
              <a:rPr lang="en-US" sz="2400" dirty="0"/>
              <a:t>Add Cameras</a:t>
            </a:r>
          </a:p>
          <a:p>
            <a:pPr lvl="2"/>
            <a:r>
              <a:rPr lang="en-US" sz="2400" dirty="0"/>
              <a:t>Pool needs resurfacing and deck repair</a:t>
            </a:r>
          </a:p>
          <a:p>
            <a:pPr lvl="2"/>
            <a:r>
              <a:rPr lang="en-US" sz="2400" dirty="0"/>
              <a:t>Upgrade outside bathrooms</a:t>
            </a:r>
          </a:p>
          <a:p>
            <a:pPr lvl="2"/>
            <a:endParaRPr lang="en-US" sz="2400" dirty="0"/>
          </a:p>
          <a:p>
            <a:pPr lvl="2"/>
            <a:endParaRPr lang="en-US" sz="2400" dirty="0"/>
          </a:p>
        </p:txBody>
      </p:sp>
    </p:spTree>
    <p:extLst>
      <p:ext uri="{BB962C8B-B14F-4D97-AF65-F5344CB8AC3E}">
        <p14:creationId xmlns:p14="http://schemas.microsoft.com/office/powerpoint/2010/main" val="21481647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7DDC1-0F0A-4E35-38E9-0B76D2F1A233}"/>
              </a:ext>
            </a:extLst>
          </p:cNvPr>
          <p:cNvSpPr>
            <a:spLocks noGrp="1"/>
          </p:cNvSpPr>
          <p:nvPr>
            <p:ph type="title"/>
          </p:nvPr>
        </p:nvSpPr>
        <p:spPr/>
        <p:txBody>
          <a:bodyPr/>
          <a:lstStyle/>
          <a:p>
            <a:pPr algn="ctr"/>
            <a:r>
              <a:rPr lang="en-US" dirty="0"/>
              <a:t>Other Area Additional</a:t>
            </a:r>
          </a:p>
        </p:txBody>
      </p:sp>
      <p:sp>
        <p:nvSpPr>
          <p:cNvPr id="3" name="Content Placeholder 2">
            <a:extLst>
              <a:ext uri="{FF2B5EF4-FFF2-40B4-BE49-F238E27FC236}">
                <a16:creationId xmlns:a16="http://schemas.microsoft.com/office/drawing/2014/main" id="{D6C5BAFE-795E-B367-95A6-EA37B721F2AD}"/>
              </a:ext>
            </a:extLst>
          </p:cNvPr>
          <p:cNvSpPr>
            <a:spLocks noGrp="1"/>
          </p:cNvSpPr>
          <p:nvPr>
            <p:ph idx="1"/>
          </p:nvPr>
        </p:nvSpPr>
        <p:spPr/>
        <p:txBody>
          <a:bodyPr vert="horz" lIns="0" tIns="45720" rIns="0" bIns="45720" rtlCol="0" anchor="t">
            <a:normAutofit/>
          </a:bodyPr>
          <a:lstStyle/>
          <a:p>
            <a:pPr marL="342900" indent="-342900">
              <a:buFont typeface="Arial" panose="020F0502020204030204" pitchFamily="34" charset="0"/>
              <a:buChar char="•"/>
            </a:pPr>
            <a:r>
              <a:rPr lang="en-US" dirty="0"/>
              <a:t>Delineation fencing around the golf course</a:t>
            </a:r>
            <a:endParaRPr lang="en-US" dirty="0">
              <a:ea typeface="Calibri" panose="020F0502020204030204"/>
              <a:cs typeface="Calibri" panose="020F0502020204030204"/>
            </a:endParaRPr>
          </a:p>
          <a:p>
            <a:pPr marL="342900" indent="-342900">
              <a:buFont typeface="Arial" panose="020F0502020204030204" pitchFamily="34" charset="0"/>
              <a:buChar char="•"/>
            </a:pPr>
            <a:r>
              <a:rPr lang="en-US" dirty="0"/>
              <a:t>Cameras on golf course, tunnel, parks, and clubhouse parking</a:t>
            </a:r>
            <a:endParaRPr lang="en-US" dirty="0">
              <a:ea typeface="Calibri" panose="020F0502020204030204"/>
              <a:cs typeface="Calibri" panose="020F0502020204030204"/>
            </a:endParaRPr>
          </a:p>
          <a:p>
            <a:pPr marL="342900" indent="-342900">
              <a:buFont typeface="Arial" panose="020F0502020204030204" pitchFamily="34" charset="0"/>
              <a:buChar char="•"/>
            </a:pPr>
            <a:r>
              <a:rPr lang="en-US" dirty="0"/>
              <a:t>No trespassing/no fishing signs on Agency open space</a:t>
            </a:r>
            <a:endParaRPr lang="en-US" dirty="0">
              <a:ea typeface="Calibri" panose="020F0502020204030204"/>
              <a:cs typeface="Calibri" panose="020F0502020204030204"/>
            </a:endParaRPr>
          </a:p>
          <a:p>
            <a:pPr marL="342900" indent="-342900">
              <a:buFont typeface="Arial" panose="020F0502020204030204" pitchFamily="34" charset="0"/>
              <a:buChar char="•"/>
            </a:pPr>
            <a:r>
              <a:rPr lang="en-US" dirty="0"/>
              <a:t>Remediation/landscape/upgrade of Captain’s Island green spaces</a:t>
            </a:r>
            <a:endParaRPr lang="en-US" dirty="0">
              <a:ea typeface="Calibri" panose="020F0502020204030204"/>
              <a:cs typeface="Calibri" panose="020F0502020204030204"/>
            </a:endParaRPr>
          </a:p>
          <a:p>
            <a:endParaRPr lang="en-US" dirty="0"/>
          </a:p>
        </p:txBody>
      </p:sp>
    </p:spTree>
    <p:extLst>
      <p:ext uri="{BB962C8B-B14F-4D97-AF65-F5344CB8AC3E}">
        <p14:creationId xmlns:p14="http://schemas.microsoft.com/office/powerpoint/2010/main" val="21775673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24444-A6D4-E401-B606-07E5A03CED9F}"/>
              </a:ext>
            </a:extLst>
          </p:cNvPr>
          <p:cNvSpPr>
            <a:spLocks noGrp="1"/>
          </p:cNvSpPr>
          <p:nvPr>
            <p:ph type="title"/>
          </p:nvPr>
        </p:nvSpPr>
        <p:spPr/>
        <p:txBody>
          <a:bodyPr/>
          <a:lstStyle/>
          <a:p>
            <a:pPr algn="ctr"/>
            <a:r>
              <a:rPr lang="en-US" dirty="0"/>
              <a:t>Major Rebuild/Replacement</a:t>
            </a:r>
          </a:p>
        </p:txBody>
      </p:sp>
      <p:sp>
        <p:nvSpPr>
          <p:cNvPr id="3" name="Content Placeholder 2">
            <a:extLst>
              <a:ext uri="{FF2B5EF4-FFF2-40B4-BE49-F238E27FC236}">
                <a16:creationId xmlns:a16="http://schemas.microsoft.com/office/drawing/2014/main" id="{452AAA1B-7AD4-A4FA-5C55-DC3A2627E68C}"/>
              </a:ext>
            </a:extLst>
          </p:cNvPr>
          <p:cNvSpPr>
            <a:spLocks noGrp="1"/>
          </p:cNvSpPr>
          <p:nvPr>
            <p:ph idx="1"/>
          </p:nvPr>
        </p:nvSpPr>
        <p:spPr/>
        <p:txBody>
          <a:bodyPr vert="horz" lIns="0" tIns="45720" rIns="0" bIns="45720" rtlCol="0" anchor="t">
            <a:normAutofit/>
          </a:bodyPr>
          <a:lstStyle/>
          <a:p>
            <a:pPr marL="342900" indent="-342900">
              <a:buFont typeface="Courier New" panose="020F0502020204030204" pitchFamily="34" charset="0"/>
              <a:buChar char="o"/>
            </a:pPr>
            <a:r>
              <a:rPr lang="en-US" dirty="0"/>
              <a:t>Millpond Bridge</a:t>
            </a:r>
          </a:p>
          <a:p>
            <a:pPr marL="342900" indent="-342900">
              <a:buFont typeface="Courier New" panose="020F0502020204030204" pitchFamily="34" charset="0"/>
              <a:buChar char="o"/>
            </a:pPr>
            <a:r>
              <a:rPr lang="en-US" dirty="0"/>
              <a:t>Pool</a:t>
            </a:r>
            <a:endParaRPr lang="en-US" dirty="0">
              <a:ea typeface="Calibri" panose="020F0502020204030204"/>
              <a:cs typeface="Calibri" panose="020F0502020204030204"/>
            </a:endParaRPr>
          </a:p>
          <a:p>
            <a:pPr marL="342900" indent="-342900">
              <a:buFont typeface="Courier New" panose="020F0502020204030204" pitchFamily="34" charset="0"/>
              <a:buChar char="o"/>
            </a:pPr>
            <a:r>
              <a:rPr lang="en-US" dirty="0"/>
              <a:t>Golf Course Irrigation</a:t>
            </a:r>
            <a:endParaRPr lang="en-US" dirty="0">
              <a:ea typeface="Calibri" panose="020F0502020204030204"/>
              <a:cs typeface="Calibri" panose="020F0502020204030204"/>
            </a:endParaRPr>
          </a:p>
          <a:p>
            <a:pPr marL="342900" indent="-342900">
              <a:buFont typeface="Courier New" panose="020F0502020204030204" pitchFamily="34" charset="0"/>
              <a:buChar char="o"/>
            </a:pPr>
            <a:r>
              <a:rPr lang="en-US" dirty="0"/>
              <a:t>Reroof the clubhouse with climate specific roofing.</a:t>
            </a:r>
            <a:endParaRPr lang="en-US" dirty="0">
              <a:ea typeface="Calibri" panose="020F0502020204030204"/>
              <a:cs typeface="Calibri" panose="020F0502020204030204"/>
            </a:endParaRPr>
          </a:p>
        </p:txBody>
      </p:sp>
    </p:spTree>
    <p:extLst>
      <p:ext uri="{BB962C8B-B14F-4D97-AF65-F5344CB8AC3E}">
        <p14:creationId xmlns:p14="http://schemas.microsoft.com/office/powerpoint/2010/main" val="20852102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07A038-3B50-2522-4DF0-8FC828FF1249}"/>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kern="1200" dirty="0">
                <a:solidFill>
                  <a:schemeClr val="tx1"/>
                </a:solidFill>
                <a:latin typeface="+mj-lt"/>
                <a:ea typeface="+mj-ea"/>
                <a:cs typeface="+mj-cs"/>
              </a:rPr>
              <a:t>Tax History</a:t>
            </a:r>
          </a:p>
        </p:txBody>
      </p:sp>
      <p:sp>
        <p:nvSpPr>
          <p:cNvPr id="21"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86868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D897B-8026-D6B5-DB7A-7D6349E53EDD}"/>
              </a:ext>
            </a:extLst>
          </p:cNvPr>
          <p:cNvSpPr>
            <a:spLocks noGrp="1"/>
          </p:cNvSpPr>
          <p:nvPr>
            <p:ph type="title"/>
          </p:nvPr>
        </p:nvSpPr>
        <p:spPr>
          <a:xfrm>
            <a:off x="3836504" y="758952"/>
            <a:ext cx="7319175" cy="3566160"/>
          </a:xfrm>
        </p:spPr>
        <p:txBody>
          <a:bodyPr vert="horz" lIns="91440" tIns="45720" rIns="91440" bIns="45720" rtlCol="0" anchor="b">
            <a:normAutofit/>
          </a:bodyPr>
          <a:lstStyle/>
          <a:p>
            <a:r>
              <a:rPr lang="en-US" sz="8000" dirty="0">
                <a:solidFill>
                  <a:schemeClr val="tx1">
                    <a:lumMod val="85000"/>
                    <a:lumOff val="15000"/>
                  </a:schemeClr>
                </a:solidFill>
              </a:rPr>
              <a:t>Public Comment</a:t>
            </a:r>
          </a:p>
        </p:txBody>
      </p:sp>
      <p:pic>
        <p:nvPicPr>
          <p:cNvPr id="6" name="Graphic 5" descr="Questions">
            <a:extLst>
              <a:ext uri="{FF2B5EF4-FFF2-40B4-BE49-F238E27FC236}">
                <a16:creationId xmlns:a16="http://schemas.microsoft.com/office/drawing/2014/main" id="{CF061ED1-49B4-0957-2D54-460B4FFB438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9818" y="1944907"/>
            <a:ext cx="2449486" cy="2449486"/>
          </a:xfrm>
          <a:prstGeom prst="rect">
            <a:avLst/>
          </a:prstGeom>
        </p:spPr>
      </p:pic>
    </p:spTree>
    <p:extLst>
      <p:ext uri="{BB962C8B-B14F-4D97-AF65-F5344CB8AC3E}">
        <p14:creationId xmlns:p14="http://schemas.microsoft.com/office/powerpoint/2010/main" val="41744591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557FF77-F3AD-3DFF-3638-3DC3EE3208F4}"/>
              </a:ext>
            </a:extLst>
          </p:cNvPr>
          <p:cNvGraphicFramePr>
            <a:graphicFrameLocks noGrp="1"/>
          </p:cNvGraphicFramePr>
          <p:nvPr>
            <p:ph idx="1"/>
            <p:extLst>
              <p:ext uri="{D42A27DB-BD31-4B8C-83A1-F6EECF244321}">
                <p14:modId xmlns:p14="http://schemas.microsoft.com/office/powerpoint/2010/main" val="2307091985"/>
              </p:ext>
            </p:extLst>
          </p:nvPr>
        </p:nvGraphicFramePr>
        <p:xfrm>
          <a:off x="602901" y="381837"/>
          <a:ext cx="10621108" cy="5375795"/>
        </p:xfrm>
        <a:graphic>
          <a:graphicData uri="http://schemas.openxmlformats.org/drawingml/2006/table">
            <a:tbl>
              <a:tblPr/>
              <a:tblGrid>
                <a:gridCol w="1245996">
                  <a:extLst>
                    <a:ext uri="{9D8B030D-6E8A-4147-A177-3AD203B41FA5}">
                      <a16:colId xmlns:a16="http://schemas.microsoft.com/office/drawing/2014/main" val="3628917609"/>
                    </a:ext>
                  </a:extLst>
                </a:gridCol>
                <a:gridCol w="2571205">
                  <a:extLst>
                    <a:ext uri="{9D8B030D-6E8A-4147-A177-3AD203B41FA5}">
                      <a16:colId xmlns:a16="http://schemas.microsoft.com/office/drawing/2014/main" val="346524444"/>
                    </a:ext>
                  </a:extLst>
                </a:gridCol>
                <a:gridCol w="3777793">
                  <a:extLst>
                    <a:ext uri="{9D8B030D-6E8A-4147-A177-3AD203B41FA5}">
                      <a16:colId xmlns:a16="http://schemas.microsoft.com/office/drawing/2014/main" val="3582743357"/>
                    </a:ext>
                  </a:extLst>
                </a:gridCol>
                <a:gridCol w="3026114">
                  <a:extLst>
                    <a:ext uri="{9D8B030D-6E8A-4147-A177-3AD203B41FA5}">
                      <a16:colId xmlns:a16="http://schemas.microsoft.com/office/drawing/2014/main" val="3616657506"/>
                    </a:ext>
                  </a:extLst>
                </a:gridCol>
              </a:tblGrid>
              <a:tr h="0">
                <a:tc>
                  <a:txBody>
                    <a:bodyPr/>
                    <a:lstStyle/>
                    <a:p>
                      <a:endParaRPr lang="en-US" sz="400" dirty="0">
                        <a:effectLst/>
                      </a:endParaRPr>
                    </a:p>
                  </a:txBody>
                  <a:tcPr marL="19400" marR="19400" marT="9699" marB="9699" anchor="ctr">
                    <a:lnL>
                      <a:noFill/>
                    </a:lnL>
                    <a:lnR>
                      <a:noFill/>
                    </a:lnR>
                    <a:lnT>
                      <a:noFill/>
                    </a:lnT>
                    <a:lnB>
                      <a:noFill/>
                    </a:lnB>
                    <a:solidFill>
                      <a:srgbClr val="FFFFFF"/>
                    </a:solidFill>
                  </a:tcPr>
                </a:tc>
                <a:tc>
                  <a:txBody>
                    <a:bodyPr/>
                    <a:lstStyle/>
                    <a:p>
                      <a:endParaRPr lang="en-US" sz="400" dirty="0"/>
                    </a:p>
                  </a:txBody>
                  <a:tcPr marL="19400" marR="19400" marT="9699" marB="9699">
                    <a:lnL>
                      <a:noFill/>
                    </a:lnL>
                  </a:tcPr>
                </a:tc>
                <a:tc>
                  <a:txBody>
                    <a:bodyPr/>
                    <a:lstStyle/>
                    <a:p>
                      <a:endParaRPr lang="en-US" sz="400" dirty="0"/>
                    </a:p>
                  </a:txBody>
                  <a:tcPr marL="19400" marR="19400" marT="9699" marB="9699"/>
                </a:tc>
                <a:tc>
                  <a:txBody>
                    <a:bodyPr/>
                    <a:lstStyle/>
                    <a:p>
                      <a:endParaRPr lang="en-US" sz="400" dirty="0"/>
                    </a:p>
                  </a:txBody>
                  <a:tcPr marL="19400" marR="19400" marT="9699" marB="9699"/>
                </a:tc>
                <a:extLst>
                  <a:ext uri="{0D108BD9-81ED-4DB2-BD59-A6C34878D82A}">
                    <a16:rowId xmlns:a16="http://schemas.microsoft.com/office/drawing/2014/main" val="2968698977"/>
                  </a:ext>
                </a:extLst>
              </a:tr>
              <a:tr h="282191">
                <a:tc>
                  <a:txBody>
                    <a:bodyPr/>
                    <a:lstStyle/>
                    <a:p>
                      <a:r>
                        <a:rPr lang="en-US" sz="1400" dirty="0">
                          <a:effectLst/>
                        </a:rPr>
                        <a:t>           Tax Year</a:t>
                      </a:r>
                    </a:p>
                  </a:txBody>
                  <a:tcPr marL="19400" marR="19400" marT="9699" marB="9699" anchor="ctr">
                    <a:lnL>
                      <a:noFill/>
                    </a:lnL>
                    <a:lnR>
                      <a:noFill/>
                    </a:lnR>
                    <a:lnT>
                      <a:noFill/>
                    </a:lnT>
                    <a:lnB>
                      <a:noFill/>
                    </a:lnB>
                    <a:solidFill>
                      <a:srgbClr val="FFFFFF"/>
                    </a:solidFill>
                  </a:tcPr>
                </a:tc>
                <a:tc>
                  <a:txBody>
                    <a:bodyPr/>
                    <a:lstStyle/>
                    <a:p>
                      <a:r>
                        <a:rPr lang="en-US" sz="1400" dirty="0">
                          <a:effectLst/>
                        </a:rPr>
                        <a:t>                              Tax Rate</a:t>
                      </a:r>
                    </a:p>
                  </a:txBody>
                  <a:tcPr marL="19400" marR="19400" marT="9699" marB="9699" anchor="ctr">
                    <a:lnL>
                      <a:noFill/>
                    </a:lnL>
                    <a:lnR>
                      <a:noFill/>
                    </a:lnR>
                    <a:lnB>
                      <a:noFill/>
                    </a:lnB>
                    <a:solidFill>
                      <a:srgbClr val="FFFFFF"/>
                    </a:solidFill>
                  </a:tcPr>
                </a:tc>
                <a:tc>
                  <a:txBody>
                    <a:bodyPr/>
                    <a:lstStyle/>
                    <a:p>
                      <a:r>
                        <a:rPr lang="en-US" sz="1400" dirty="0">
                          <a:effectLst/>
                        </a:rPr>
                        <a:t>                                  Budget Tax Revenue</a:t>
                      </a:r>
                    </a:p>
                  </a:txBody>
                  <a:tcPr marL="19400" marR="19400" marT="9699" marB="9699" anchor="ctr">
                    <a:lnL>
                      <a:noFill/>
                    </a:lnL>
                    <a:lnR>
                      <a:noFill/>
                    </a:lnR>
                    <a:lnB>
                      <a:noFill/>
                    </a:lnB>
                    <a:solidFill>
                      <a:srgbClr val="FFFFFF"/>
                    </a:solidFill>
                  </a:tcPr>
                </a:tc>
                <a:tc>
                  <a:txBody>
                    <a:bodyPr/>
                    <a:lstStyle/>
                    <a:p>
                      <a:r>
                        <a:rPr lang="en-US" sz="1400" dirty="0">
                          <a:effectLst/>
                        </a:rPr>
                        <a:t>                            Actual Revenue</a:t>
                      </a:r>
                    </a:p>
                  </a:txBody>
                  <a:tcPr marL="19400" marR="19400" marT="9699" marB="9699" anchor="ctr">
                    <a:lnL>
                      <a:noFill/>
                    </a:lnL>
                    <a:lnR>
                      <a:noFill/>
                    </a:lnR>
                    <a:lnB>
                      <a:noFill/>
                    </a:lnB>
                    <a:solidFill>
                      <a:srgbClr val="FFFFFF"/>
                    </a:solidFill>
                  </a:tcPr>
                </a:tc>
                <a:extLst>
                  <a:ext uri="{0D108BD9-81ED-4DB2-BD59-A6C34878D82A}">
                    <a16:rowId xmlns:a16="http://schemas.microsoft.com/office/drawing/2014/main" val="796349538"/>
                  </a:ext>
                </a:extLst>
              </a:tr>
              <a:tr h="493708">
                <a:tc>
                  <a:txBody>
                    <a:bodyPr/>
                    <a:lstStyle/>
                    <a:p>
                      <a:pPr algn="r"/>
                      <a:r>
                        <a:rPr lang="en-US" sz="1100" dirty="0">
                          <a:effectLst/>
                        </a:rPr>
                        <a:t>2013</a:t>
                      </a:r>
                    </a:p>
                  </a:txBody>
                  <a:tcPr marL="19400" marR="19400" marT="9699" marB="9699" anchor="ctr">
                    <a:lnL>
                      <a:noFill/>
                    </a:lnL>
                    <a:lnR>
                      <a:noFill/>
                    </a:lnR>
                    <a:lnT>
                      <a:noFill/>
                    </a:lnT>
                    <a:lnB>
                      <a:noFill/>
                    </a:lnB>
                    <a:solidFill>
                      <a:srgbClr val="FFFFFF"/>
                    </a:solidFill>
                  </a:tcPr>
                </a:tc>
                <a:tc>
                  <a:txBody>
                    <a:bodyPr/>
                    <a:lstStyle/>
                    <a:p>
                      <a:pPr algn="r"/>
                      <a:r>
                        <a:rPr lang="en-US" sz="1100" dirty="0">
                          <a:effectLst/>
                        </a:rPr>
                        <a:t>0.0014</a:t>
                      </a:r>
                    </a:p>
                  </a:txBody>
                  <a:tcPr marL="19400" marR="19400" marT="9699" marB="9699" anchor="ctr">
                    <a:lnL>
                      <a:noFill/>
                    </a:lnL>
                    <a:lnR>
                      <a:noFill/>
                    </a:lnR>
                    <a:lnT>
                      <a:noFill/>
                    </a:lnT>
                    <a:lnB>
                      <a:noFill/>
                    </a:lnB>
                    <a:solidFill>
                      <a:srgbClr val="FFFFFF"/>
                    </a:solidFill>
                  </a:tcPr>
                </a:tc>
                <a:tc>
                  <a:txBody>
                    <a:bodyPr/>
                    <a:lstStyle/>
                    <a:p>
                      <a:pPr algn="r"/>
                      <a:r>
                        <a:rPr lang="en-US" sz="1100" dirty="0">
                          <a:effectLst/>
                        </a:rPr>
                        <a:t>$882,873.00</a:t>
                      </a:r>
                    </a:p>
                  </a:txBody>
                  <a:tcPr marL="19400" marR="19400" marT="9699" marB="9699" anchor="ctr">
                    <a:lnL>
                      <a:noFill/>
                    </a:lnL>
                    <a:lnR>
                      <a:noFill/>
                    </a:lnR>
                    <a:lnT>
                      <a:noFill/>
                    </a:lnT>
                    <a:lnB>
                      <a:noFill/>
                    </a:lnB>
                    <a:solidFill>
                      <a:srgbClr val="FFFFFF"/>
                    </a:solidFill>
                  </a:tcPr>
                </a:tc>
                <a:tc>
                  <a:txBody>
                    <a:bodyPr/>
                    <a:lstStyle/>
                    <a:p>
                      <a:br>
                        <a:rPr lang="en-US" sz="1100" dirty="0">
                          <a:effectLst/>
                        </a:rPr>
                      </a:br>
                      <a:endParaRPr lang="en-US" sz="1100" dirty="0">
                        <a:effectLst/>
                      </a:endParaRPr>
                    </a:p>
                  </a:txBody>
                  <a:tcPr marL="19400" marR="19400" marT="9699" marB="9699" anchor="ctr">
                    <a:lnL>
                      <a:noFill/>
                    </a:lnL>
                    <a:lnR>
                      <a:noFill/>
                    </a:lnR>
                    <a:lnT>
                      <a:noFill/>
                    </a:lnT>
                    <a:lnB>
                      <a:noFill/>
                    </a:lnB>
                    <a:solidFill>
                      <a:srgbClr val="FFFFFF"/>
                    </a:solidFill>
                  </a:tcPr>
                </a:tc>
                <a:extLst>
                  <a:ext uri="{0D108BD9-81ED-4DB2-BD59-A6C34878D82A}">
                    <a16:rowId xmlns:a16="http://schemas.microsoft.com/office/drawing/2014/main" val="3712998472"/>
                  </a:ext>
                </a:extLst>
              </a:tr>
              <a:tr h="493708">
                <a:tc>
                  <a:txBody>
                    <a:bodyPr/>
                    <a:lstStyle/>
                    <a:p>
                      <a:pPr algn="r"/>
                      <a:r>
                        <a:rPr lang="en-US" sz="1100" dirty="0">
                          <a:effectLst/>
                        </a:rPr>
                        <a:t>2014</a:t>
                      </a:r>
                    </a:p>
                  </a:txBody>
                  <a:tcPr marL="19400" marR="19400" marT="9699" marB="9699" anchor="ctr">
                    <a:lnL>
                      <a:noFill/>
                    </a:lnL>
                    <a:lnR>
                      <a:noFill/>
                    </a:lnR>
                    <a:lnT>
                      <a:noFill/>
                    </a:lnT>
                    <a:lnB>
                      <a:noFill/>
                    </a:lnB>
                    <a:solidFill>
                      <a:srgbClr val="FFFFFF"/>
                    </a:solidFill>
                  </a:tcPr>
                </a:tc>
                <a:tc>
                  <a:txBody>
                    <a:bodyPr/>
                    <a:lstStyle/>
                    <a:p>
                      <a:pPr algn="r"/>
                      <a:r>
                        <a:rPr lang="en-US" sz="1100" dirty="0">
                          <a:effectLst/>
                        </a:rPr>
                        <a:t>0.001256</a:t>
                      </a:r>
                    </a:p>
                  </a:txBody>
                  <a:tcPr marL="19400" marR="19400" marT="9699" marB="9699" anchor="ctr">
                    <a:lnL>
                      <a:noFill/>
                    </a:lnL>
                    <a:lnR>
                      <a:noFill/>
                    </a:lnR>
                    <a:lnT>
                      <a:noFill/>
                    </a:lnT>
                    <a:lnB>
                      <a:noFill/>
                    </a:lnB>
                    <a:solidFill>
                      <a:srgbClr val="FFFFFF"/>
                    </a:solidFill>
                  </a:tcPr>
                </a:tc>
                <a:tc>
                  <a:txBody>
                    <a:bodyPr/>
                    <a:lstStyle/>
                    <a:p>
                      <a:pPr algn="r"/>
                      <a:r>
                        <a:rPr lang="en-US" sz="1100" dirty="0">
                          <a:effectLst/>
                        </a:rPr>
                        <a:t>$814,481.00</a:t>
                      </a:r>
                    </a:p>
                  </a:txBody>
                  <a:tcPr marL="19400" marR="19400" marT="9699" marB="9699" anchor="ctr">
                    <a:lnL>
                      <a:noFill/>
                    </a:lnL>
                    <a:lnR>
                      <a:noFill/>
                    </a:lnR>
                    <a:lnT>
                      <a:noFill/>
                    </a:lnT>
                    <a:lnB>
                      <a:noFill/>
                    </a:lnB>
                    <a:solidFill>
                      <a:srgbClr val="FFFFFF"/>
                    </a:solidFill>
                  </a:tcPr>
                </a:tc>
                <a:tc>
                  <a:txBody>
                    <a:bodyPr/>
                    <a:lstStyle/>
                    <a:p>
                      <a:br>
                        <a:rPr lang="en-US" sz="1100" dirty="0">
                          <a:effectLst/>
                        </a:rPr>
                      </a:br>
                      <a:endParaRPr lang="en-US" sz="1100" dirty="0">
                        <a:effectLst/>
                      </a:endParaRPr>
                    </a:p>
                  </a:txBody>
                  <a:tcPr marL="19400" marR="19400" marT="9699" marB="9699" anchor="ctr">
                    <a:lnL>
                      <a:noFill/>
                    </a:lnL>
                    <a:lnR>
                      <a:noFill/>
                    </a:lnR>
                    <a:lnT>
                      <a:noFill/>
                    </a:lnT>
                    <a:lnB>
                      <a:noFill/>
                    </a:lnB>
                    <a:solidFill>
                      <a:srgbClr val="FFFFFF"/>
                    </a:solidFill>
                  </a:tcPr>
                </a:tc>
                <a:extLst>
                  <a:ext uri="{0D108BD9-81ED-4DB2-BD59-A6C34878D82A}">
                    <a16:rowId xmlns:a16="http://schemas.microsoft.com/office/drawing/2014/main" val="3425635909"/>
                  </a:ext>
                </a:extLst>
              </a:tr>
              <a:tr h="493708">
                <a:tc>
                  <a:txBody>
                    <a:bodyPr/>
                    <a:lstStyle/>
                    <a:p>
                      <a:pPr algn="r"/>
                      <a:r>
                        <a:rPr lang="en-US" sz="1100" dirty="0">
                          <a:effectLst/>
                        </a:rPr>
                        <a:t>2015</a:t>
                      </a:r>
                    </a:p>
                  </a:txBody>
                  <a:tcPr marL="19400" marR="19400" marT="9699" marB="9699" anchor="ctr">
                    <a:lnL>
                      <a:noFill/>
                    </a:lnL>
                    <a:lnR>
                      <a:noFill/>
                    </a:lnR>
                    <a:lnT>
                      <a:noFill/>
                    </a:lnT>
                    <a:lnB>
                      <a:noFill/>
                    </a:lnB>
                    <a:solidFill>
                      <a:srgbClr val="FFFFFF"/>
                    </a:solidFill>
                  </a:tcPr>
                </a:tc>
                <a:tc>
                  <a:txBody>
                    <a:bodyPr/>
                    <a:lstStyle/>
                    <a:p>
                      <a:pPr algn="r"/>
                      <a:r>
                        <a:rPr lang="en-US" sz="1100" dirty="0">
                          <a:effectLst/>
                        </a:rPr>
                        <a:t>0.001206</a:t>
                      </a:r>
                    </a:p>
                  </a:txBody>
                  <a:tcPr marL="19400" marR="19400" marT="9699" marB="9699" anchor="ctr">
                    <a:lnL>
                      <a:noFill/>
                    </a:lnL>
                    <a:lnR>
                      <a:noFill/>
                    </a:lnR>
                    <a:lnT>
                      <a:noFill/>
                    </a:lnT>
                    <a:lnB>
                      <a:noFill/>
                    </a:lnB>
                    <a:solidFill>
                      <a:srgbClr val="FFFFFF"/>
                    </a:solidFill>
                  </a:tcPr>
                </a:tc>
                <a:tc>
                  <a:txBody>
                    <a:bodyPr/>
                    <a:lstStyle/>
                    <a:p>
                      <a:pPr algn="r"/>
                      <a:r>
                        <a:rPr lang="en-US" sz="1100" dirty="0">
                          <a:effectLst/>
                        </a:rPr>
                        <a:t>$842,390.00</a:t>
                      </a:r>
                    </a:p>
                  </a:txBody>
                  <a:tcPr marL="19400" marR="19400" marT="9699" marB="9699" anchor="ctr">
                    <a:lnL>
                      <a:noFill/>
                    </a:lnL>
                    <a:lnR>
                      <a:noFill/>
                    </a:lnR>
                    <a:lnT>
                      <a:noFill/>
                    </a:lnT>
                    <a:lnB>
                      <a:noFill/>
                    </a:lnB>
                    <a:solidFill>
                      <a:srgbClr val="FFFFFF"/>
                    </a:solidFill>
                  </a:tcPr>
                </a:tc>
                <a:tc>
                  <a:txBody>
                    <a:bodyPr/>
                    <a:lstStyle/>
                    <a:p>
                      <a:br>
                        <a:rPr lang="en-US" sz="1100" dirty="0">
                          <a:effectLst/>
                        </a:rPr>
                      </a:br>
                      <a:endParaRPr lang="en-US" sz="1100" dirty="0">
                        <a:effectLst/>
                      </a:endParaRPr>
                    </a:p>
                  </a:txBody>
                  <a:tcPr marL="19400" marR="19400" marT="9699" marB="9699" anchor="ctr">
                    <a:lnL>
                      <a:noFill/>
                    </a:lnL>
                    <a:lnR>
                      <a:noFill/>
                    </a:lnR>
                    <a:lnT>
                      <a:noFill/>
                    </a:lnT>
                    <a:lnB>
                      <a:noFill/>
                    </a:lnB>
                    <a:solidFill>
                      <a:srgbClr val="FFFFFF"/>
                    </a:solidFill>
                  </a:tcPr>
                </a:tc>
                <a:extLst>
                  <a:ext uri="{0D108BD9-81ED-4DB2-BD59-A6C34878D82A}">
                    <a16:rowId xmlns:a16="http://schemas.microsoft.com/office/drawing/2014/main" val="2528642268"/>
                  </a:ext>
                </a:extLst>
              </a:tr>
              <a:tr h="472265">
                <a:tc>
                  <a:txBody>
                    <a:bodyPr/>
                    <a:lstStyle/>
                    <a:p>
                      <a:pPr algn="r"/>
                      <a:r>
                        <a:rPr lang="en-US" sz="1100" dirty="0">
                          <a:effectLst/>
                        </a:rPr>
                        <a:t>2016</a:t>
                      </a:r>
                    </a:p>
                  </a:txBody>
                  <a:tcPr marL="19400" marR="19400" marT="9699" marB="9699" anchor="ctr">
                    <a:lnL>
                      <a:noFill/>
                    </a:lnL>
                    <a:lnR>
                      <a:noFill/>
                    </a:lnR>
                    <a:lnT>
                      <a:noFill/>
                    </a:lnT>
                    <a:lnB>
                      <a:noFill/>
                    </a:lnB>
                    <a:solidFill>
                      <a:srgbClr val="FFFFFF"/>
                    </a:solidFill>
                  </a:tcPr>
                </a:tc>
                <a:tc>
                  <a:txBody>
                    <a:bodyPr/>
                    <a:lstStyle/>
                    <a:p>
                      <a:pPr algn="r"/>
                      <a:r>
                        <a:rPr lang="en-US" sz="1100" dirty="0">
                          <a:effectLst/>
                        </a:rPr>
                        <a:t>0.001154</a:t>
                      </a:r>
                    </a:p>
                  </a:txBody>
                  <a:tcPr marL="19400" marR="19400" marT="9699" marB="9699" anchor="ctr">
                    <a:lnL>
                      <a:noFill/>
                    </a:lnL>
                    <a:lnR>
                      <a:noFill/>
                    </a:lnR>
                    <a:lnT>
                      <a:noFill/>
                    </a:lnT>
                    <a:lnB>
                      <a:noFill/>
                    </a:lnB>
                    <a:solidFill>
                      <a:srgbClr val="FFFFFF"/>
                    </a:solidFill>
                  </a:tcPr>
                </a:tc>
                <a:tc>
                  <a:txBody>
                    <a:bodyPr/>
                    <a:lstStyle/>
                    <a:p>
                      <a:pPr algn="r"/>
                      <a:r>
                        <a:rPr lang="en-US" sz="1100" dirty="0">
                          <a:effectLst/>
                        </a:rPr>
                        <a:t>$868,752.00</a:t>
                      </a:r>
                    </a:p>
                  </a:txBody>
                  <a:tcPr marL="19400" marR="19400" marT="9699" marB="9699" anchor="ctr">
                    <a:lnL>
                      <a:noFill/>
                    </a:lnL>
                    <a:lnR>
                      <a:noFill/>
                    </a:lnR>
                    <a:lnT>
                      <a:noFill/>
                    </a:lnT>
                    <a:lnB>
                      <a:noFill/>
                    </a:lnB>
                    <a:solidFill>
                      <a:srgbClr val="FFFFFF"/>
                    </a:solidFill>
                  </a:tcPr>
                </a:tc>
                <a:tc>
                  <a:txBody>
                    <a:bodyPr/>
                    <a:lstStyle/>
                    <a:p>
                      <a:br>
                        <a:rPr lang="en-US" sz="1100" dirty="0">
                          <a:effectLst/>
                        </a:rPr>
                      </a:br>
                      <a:endParaRPr lang="en-US" sz="1100" dirty="0">
                        <a:effectLst/>
                      </a:endParaRPr>
                    </a:p>
                  </a:txBody>
                  <a:tcPr marL="19400" marR="19400" marT="9699" marB="9699" anchor="ctr">
                    <a:lnL>
                      <a:noFill/>
                    </a:lnL>
                    <a:lnR>
                      <a:noFill/>
                    </a:lnR>
                    <a:lnT>
                      <a:noFill/>
                    </a:lnT>
                    <a:lnB>
                      <a:noFill/>
                    </a:lnB>
                    <a:solidFill>
                      <a:srgbClr val="FFFFFF"/>
                    </a:solidFill>
                  </a:tcPr>
                </a:tc>
                <a:extLst>
                  <a:ext uri="{0D108BD9-81ED-4DB2-BD59-A6C34878D82A}">
                    <a16:rowId xmlns:a16="http://schemas.microsoft.com/office/drawing/2014/main" val="4034055982"/>
                  </a:ext>
                </a:extLst>
              </a:tr>
              <a:tr h="291402">
                <a:tc>
                  <a:txBody>
                    <a:bodyPr/>
                    <a:lstStyle/>
                    <a:p>
                      <a:pPr algn="r"/>
                      <a:r>
                        <a:rPr lang="en-US" sz="1100" dirty="0">
                          <a:effectLst/>
                        </a:rPr>
                        <a:t>2017</a:t>
                      </a:r>
                    </a:p>
                  </a:txBody>
                  <a:tcPr marL="19400" marR="19400" marT="9699" marB="9699" anchor="ctr">
                    <a:lnL>
                      <a:noFill/>
                    </a:lnL>
                    <a:lnR>
                      <a:noFill/>
                    </a:lnR>
                    <a:lnT>
                      <a:noFill/>
                    </a:lnT>
                    <a:lnB>
                      <a:noFill/>
                    </a:lnB>
                    <a:solidFill>
                      <a:srgbClr val="FFFFFF"/>
                    </a:solidFill>
                  </a:tcPr>
                </a:tc>
                <a:tc>
                  <a:txBody>
                    <a:bodyPr/>
                    <a:lstStyle/>
                    <a:p>
                      <a:pPr algn="r"/>
                      <a:r>
                        <a:rPr lang="en-US" sz="1100" dirty="0">
                          <a:effectLst/>
                        </a:rPr>
                        <a:t>0.00105</a:t>
                      </a:r>
                    </a:p>
                  </a:txBody>
                  <a:tcPr marL="19400" marR="19400" marT="9699" marB="9699" anchor="ctr">
                    <a:lnL>
                      <a:noFill/>
                    </a:lnL>
                    <a:lnR>
                      <a:noFill/>
                    </a:lnR>
                    <a:lnT>
                      <a:noFill/>
                    </a:lnT>
                    <a:lnB>
                      <a:noFill/>
                    </a:lnB>
                    <a:solidFill>
                      <a:srgbClr val="FFFFFF"/>
                    </a:solidFill>
                  </a:tcPr>
                </a:tc>
                <a:tc>
                  <a:txBody>
                    <a:bodyPr/>
                    <a:lstStyle/>
                    <a:p>
                      <a:pPr algn="r"/>
                      <a:r>
                        <a:rPr lang="en-US" sz="1100" dirty="0">
                          <a:effectLst/>
                        </a:rPr>
                        <a:t>$889,168.00</a:t>
                      </a:r>
                    </a:p>
                  </a:txBody>
                  <a:tcPr marL="19400" marR="19400" marT="9699" marB="9699" anchor="ctr">
                    <a:lnL>
                      <a:noFill/>
                    </a:lnL>
                    <a:lnR>
                      <a:noFill/>
                    </a:lnR>
                    <a:lnT>
                      <a:noFill/>
                    </a:lnT>
                    <a:lnB>
                      <a:noFill/>
                    </a:lnB>
                    <a:solidFill>
                      <a:srgbClr val="FFFFFF"/>
                    </a:solidFill>
                  </a:tcPr>
                </a:tc>
                <a:tc>
                  <a:txBody>
                    <a:bodyPr/>
                    <a:lstStyle/>
                    <a:p>
                      <a:br>
                        <a:rPr lang="en-US" sz="1100" dirty="0">
                          <a:effectLst/>
                        </a:rPr>
                      </a:br>
                      <a:endParaRPr lang="en-US" sz="1100" dirty="0">
                        <a:effectLst/>
                      </a:endParaRPr>
                    </a:p>
                  </a:txBody>
                  <a:tcPr marL="19400" marR="19400" marT="9699" marB="9699" anchor="ctr">
                    <a:lnL>
                      <a:noFill/>
                    </a:lnL>
                    <a:lnR>
                      <a:noFill/>
                    </a:lnR>
                    <a:lnT>
                      <a:noFill/>
                    </a:lnT>
                    <a:lnB>
                      <a:noFill/>
                    </a:lnB>
                    <a:solidFill>
                      <a:srgbClr val="FFFFFF"/>
                    </a:solidFill>
                  </a:tcPr>
                </a:tc>
                <a:extLst>
                  <a:ext uri="{0D108BD9-81ED-4DB2-BD59-A6C34878D82A}">
                    <a16:rowId xmlns:a16="http://schemas.microsoft.com/office/drawing/2014/main" val="2301649375"/>
                  </a:ext>
                </a:extLst>
              </a:tr>
              <a:tr h="429093">
                <a:tc>
                  <a:txBody>
                    <a:bodyPr/>
                    <a:lstStyle/>
                    <a:p>
                      <a:pPr algn="r"/>
                      <a:r>
                        <a:rPr lang="en-US" sz="1100" dirty="0">
                          <a:effectLst/>
                        </a:rPr>
                        <a:t>2018</a:t>
                      </a:r>
                    </a:p>
                  </a:txBody>
                  <a:tcPr marL="19400" marR="19400" marT="9699" marB="9699" anchor="ctr">
                    <a:lnL>
                      <a:noFill/>
                    </a:lnL>
                    <a:lnR>
                      <a:noFill/>
                    </a:lnR>
                    <a:lnT>
                      <a:noFill/>
                    </a:lnT>
                    <a:lnB>
                      <a:noFill/>
                    </a:lnB>
                    <a:solidFill>
                      <a:srgbClr val="FFFFFF"/>
                    </a:solidFill>
                  </a:tcPr>
                </a:tc>
                <a:tc>
                  <a:txBody>
                    <a:bodyPr/>
                    <a:lstStyle/>
                    <a:p>
                      <a:pPr algn="r"/>
                      <a:r>
                        <a:rPr lang="en-US" sz="1100" dirty="0">
                          <a:effectLst/>
                        </a:rPr>
                        <a:t>0.001013</a:t>
                      </a:r>
                    </a:p>
                  </a:txBody>
                  <a:tcPr marL="19400" marR="19400" marT="9699" marB="9699" anchor="ctr">
                    <a:lnL>
                      <a:noFill/>
                    </a:lnL>
                    <a:lnR>
                      <a:noFill/>
                    </a:lnR>
                    <a:lnT>
                      <a:noFill/>
                    </a:lnT>
                    <a:lnB>
                      <a:noFill/>
                    </a:lnB>
                    <a:solidFill>
                      <a:srgbClr val="FFFFFF"/>
                    </a:solidFill>
                  </a:tcPr>
                </a:tc>
                <a:tc>
                  <a:txBody>
                    <a:bodyPr/>
                    <a:lstStyle/>
                    <a:p>
                      <a:pPr algn="r"/>
                      <a:r>
                        <a:rPr lang="en-US" sz="1100" dirty="0">
                          <a:effectLst/>
                        </a:rPr>
                        <a:t>$930,732.00</a:t>
                      </a:r>
                    </a:p>
                  </a:txBody>
                  <a:tcPr marL="19400" marR="19400" marT="9699" marB="9699" anchor="ctr">
                    <a:lnL>
                      <a:noFill/>
                    </a:lnL>
                    <a:lnR>
                      <a:noFill/>
                    </a:lnR>
                    <a:lnT>
                      <a:noFill/>
                    </a:lnT>
                    <a:lnB>
                      <a:noFill/>
                    </a:lnB>
                    <a:solidFill>
                      <a:srgbClr val="FFFFFF"/>
                    </a:solidFill>
                  </a:tcPr>
                </a:tc>
                <a:tc>
                  <a:txBody>
                    <a:bodyPr/>
                    <a:lstStyle/>
                    <a:p>
                      <a:br>
                        <a:rPr lang="en-US" sz="1100" dirty="0">
                          <a:effectLst/>
                        </a:rPr>
                      </a:br>
                      <a:endParaRPr lang="en-US" sz="1100" dirty="0">
                        <a:effectLst/>
                      </a:endParaRPr>
                    </a:p>
                  </a:txBody>
                  <a:tcPr marL="19400" marR="19400" marT="9699" marB="9699" anchor="ctr">
                    <a:lnL>
                      <a:noFill/>
                    </a:lnL>
                    <a:lnR>
                      <a:noFill/>
                    </a:lnR>
                    <a:lnT>
                      <a:noFill/>
                    </a:lnT>
                    <a:lnB>
                      <a:noFill/>
                    </a:lnB>
                    <a:solidFill>
                      <a:srgbClr val="FFFFFF"/>
                    </a:solidFill>
                  </a:tcPr>
                </a:tc>
                <a:extLst>
                  <a:ext uri="{0D108BD9-81ED-4DB2-BD59-A6C34878D82A}">
                    <a16:rowId xmlns:a16="http://schemas.microsoft.com/office/drawing/2014/main" val="1358140052"/>
                  </a:ext>
                </a:extLst>
              </a:tr>
              <a:tr h="401934">
                <a:tc>
                  <a:txBody>
                    <a:bodyPr/>
                    <a:lstStyle/>
                    <a:p>
                      <a:pPr algn="r"/>
                      <a:r>
                        <a:rPr lang="en-US" sz="1100" dirty="0">
                          <a:effectLst/>
                        </a:rPr>
                        <a:t>2019</a:t>
                      </a:r>
                    </a:p>
                  </a:txBody>
                  <a:tcPr marL="19400" marR="19400" marT="9699" marB="9699" anchor="ctr">
                    <a:lnL>
                      <a:noFill/>
                    </a:lnL>
                    <a:lnR>
                      <a:noFill/>
                    </a:lnR>
                    <a:lnT>
                      <a:noFill/>
                    </a:lnT>
                    <a:lnB>
                      <a:noFill/>
                    </a:lnB>
                    <a:solidFill>
                      <a:srgbClr val="FFFFFF"/>
                    </a:solidFill>
                  </a:tcPr>
                </a:tc>
                <a:tc>
                  <a:txBody>
                    <a:bodyPr/>
                    <a:lstStyle/>
                    <a:p>
                      <a:pPr algn="r"/>
                      <a:r>
                        <a:rPr lang="en-US" sz="1100" dirty="0">
                          <a:effectLst/>
                        </a:rPr>
                        <a:t>0.001054</a:t>
                      </a:r>
                    </a:p>
                  </a:txBody>
                  <a:tcPr marL="19400" marR="19400" marT="9699" marB="9699" anchor="ctr">
                    <a:lnL>
                      <a:noFill/>
                    </a:lnL>
                    <a:lnR>
                      <a:noFill/>
                    </a:lnR>
                    <a:lnT>
                      <a:noFill/>
                    </a:lnT>
                    <a:lnB>
                      <a:noFill/>
                    </a:lnB>
                    <a:solidFill>
                      <a:srgbClr val="FFFFFF"/>
                    </a:solidFill>
                  </a:tcPr>
                </a:tc>
                <a:tc>
                  <a:txBody>
                    <a:bodyPr/>
                    <a:lstStyle/>
                    <a:p>
                      <a:pPr algn="r"/>
                      <a:r>
                        <a:rPr lang="en-US" sz="1100" dirty="0">
                          <a:effectLst/>
                        </a:rPr>
                        <a:t>$1,153,850.00</a:t>
                      </a:r>
                    </a:p>
                  </a:txBody>
                  <a:tcPr marL="19400" marR="19400" marT="9699" marB="9699" anchor="ctr">
                    <a:lnL>
                      <a:noFill/>
                    </a:lnL>
                    <a:lnR>
                      <a:noFill/>
                    </a:lnR>
                    <a:lnT>
                      <a:noFill/>
                    </a:lnT>
                    <a:lnB>
                      <a:noFill/>
                    </a:lnB>
                    <a:solidFill>
                      <a:srgbClr val="FFFFFF"/>
                    </a:solidFill>
                  </a:tcPr>
                </a:tc>
                <a:tc>
                  <a:txBody>
                    <a:bodyPr/>
                    <a:lstStyle/>
                    <a:p>
                      <a:r>
                        <a:rPr lang="en-US" sz="1100" dirty="0">
                          <a:effectLst/>
                        </a:rPr>
                        <a:t>Tax Increase approved</a:t>
                      </a:r>
                      <a:br>
                        <a:rPr lang="en-US" sz="1100" dirty="0">
                          <a:effectLst/>
                        </a:rPr>
                      </a:br>
                      <a:endParaRPr lang="en-US" sz="1100" dirty="0">
                        <a:effectLst/>
                      </a:endParaRPr>
                    </a:p>
                  </a:txBody>
                  <a:tcPr marL="19400" marR="19400" marT="9699" marB="9699" anchor="ctr">
                    <a:lnL>
                      <a:noFill/>
                    </a:lnL>
                    <a:lnR>
                      <a:noFill/>
                    </a:lnR>
                    <a:lnT>
                      <a:noFill/>
                    </a:lnT>
                    <a:lnB>
                      <a:noFill/>
                    </a:lnB>
                    <a:solidFill>
                      <a:srgbClr val="FFFFFF"/>
                    </a:solidFill>
                  </a:tcPr>
                </a:tc>
                <a:extLst>
                  <a:ext uri="{0D108BD9-81ED-4DB2-BD59-A6C34878D82A}">
                    <a16:rowId xmlns:a16="http://schemas.microsoft.com/office/drawing/2014/main" val="4144535896"/>
                  </a:ext>
                </a:extLst>
              </a:tr>
              <a:tr h="401934">
                <a:tc>
                  <a:txBody>
                    <a:bodyPr/>
                    <a:lstStyle/>
                    <a:p>
                      <a:pPr algn="r"/>
                      <a:r>
                        <a:rPr lang="en-US" sz="1100" dirty="0">
                          <a:effectLst/>
                        </a:rPr>
                        <a:t>2020</a:t>
                      </a:r>
                    </a:p>
                  </a:txBody>
                  <a:tcPr marL="19400" marR="19400" marT="9699" marB="9699" anchor="ctr">
                    <a:lnL>
                      <a:noFill/>
                    </a:lnL>
                    <a:lnR>
                      <a:noFill/>
                    </a:lnR>
                    <a:lnT>
                      <a:noFill/>
                    </a:lnT>
                    <a:lnB>
                      <a:noFill/>
                    </a:lnB>
                    <a:solidFill>
                      <a:srgbClr val="FFFFFF"/>
                    </a:solidFill>
                  </a:tcPr>
                </a:tc>
                <a:tc>
                  <a:txBody>
                    <a:bodyPr/>
                    <a:lstStyle/>
                    <a:p>
                      <a:pPr algn="r"/>
                      <a:r>
                        <a:rPr lang="en-US" sz="1100" dirty="0">
                          <a:effectLst/>
                        </a:rPr>
                        <a:t>0.001007</a:t>
                      </a:r>
                    </a:p>
                  </a:txBody>
                  <a:tcPr marL="19400" marR="19400" marT="9699" marB="9699" anchor="ctr">
                    <a:lnL>
                      <a:noFill/>
                    </a:lnL>
                    <a:lnR>
                      <a:noFill/>
                    </a:lnR>
                    <a:lnT>
                      <a:noFill/>
                    </a:lnT>
                    <a:lnB>
                      <a:noFill/>
                    </a:lnB>
                    <a:solidFill>
                      <a:srgbClr val="FFFFFF"/>
                    </a:solidFill>
                  </a:tcPr>
                </a:tc>
                <a:tc>
                  <a:txBody>
                    <a:bodyPr/>
                    <a:lstStyle/>
                    <a:p>
                      <a:pPr algn="r"/>
                      <a:r>
                        <a:rPr lang="en-US" sz="1100" dirty="0">
                          <a:effectLst/>
                        </a:rPr>
                        <a:t>$1,153,850.00</a:t>
                      </a:r>
                    </a:p>
                  </a:txBody>
                  <a:tcPr marL="19400" marR="19400" marT="9699" marB="9699" anchor="ctr">
                    <a:lnL>
                      <a:noFill/>
                    </a:lnL>
                    <a:lnR>
                      <a:noFill/>
                    </a:lnR>
                    <a:lnT>
                      <a:noFill/>
                    </a:lnT>
                    <a:lnB>
                      <a:noFill/>
                    </a:lnB>
                    <a:solidFill>
                      <a:srgbClr val="FFFFFF"/>
                    </a:solidFill>
                  </a:tcPr>
                </a:tc>
                <a:tc>
                  <a:txBody>
                    <a:bodyPr/>
                    <a:lstStyle/>
                    <a:p>
                      <a:pPr algn="r"/>
                      <a:r>
                        <a:rPr lang="en-US" sz="1100" dirty="0">
                          <a:effectLst/>
                        </a:rPr>
                        <a:t>$1,510,855.00</a:t>
                      </a:r>
                    </a:p>
                  </a:txBody>
                  <a:tcPr marL="19400" marR="19400" marT="9699" marB="9699" anchor="ctr">
                    <a:lnL>
                      <a:noFill/>
                    </a:lnL>
                    <a:lnR>
                      <a:noFill/>
                    </a:lnR>
                    <a:lnT>
                      <a:noFill/>
                    </a:lnT>
                    <a:lnB>
                      <a:noFill/>
                    </a:lnB>
                    <a:solidFill>
                      <a:srgbClr val="FFFFFF"/>
                    </a:solidFill>
                  </a:tcPr>
                </a:tc>
                <a:extLst>
                  <a:ext uri="{0D108BD9-81ED-4DB2-BD59-A6C34878D82A}">
                    <a16:rowId xmlns:a16="http://schemas.microsoft.com/office/drawing/2014/main" val="3325904269"/>
                  </a:ext>
                </a:extLst>
              </a:tr>
              <a:tr h="371789">
                <a:tc>
                  <a:txBody>
                    <a:bodyPr/>
                    <a:lstStyle/>
                    <a:p>
                      <a:pPr algn="r"/>
                      <a:r>
                        <a:rPr lang="en-US" sz="1100" dirty="0">
                          <a:effectLst/>
                        </a:rPr>
                        <a:t>2021</a:t>
                      </a:r>
                    </a:p>
                  </a:txBody>
                  <a:tcPr marL="19400" marR="19400" marT="9699" marB="9699" anchor="ctr">
                    <a:lnL>
                      <a:noFill/>
                    </a:lnL>
                    <a:lnR>
                      <a:noFill/>
                    </a:lnR>
                    <a:lnT>
                      <a:noFill/>
                    </a:lnT>
                    <a:lnB>
                      <a:noFill/>
                    </a:lnB>
                    <a:solidFill>
                      <a:srgbClr val="FFFFFF"/>
                    </a:solidFill>
                  </a:tcPr>
                </a:tc>
                <a:tc>
                  <a:txBody>
                    <a:bodyPr/>
                    <a:lstStyle/>
                    <a:p>
                      <a:pPr algn="r"/>
                      <a:r>
                        <a:rPr lang="en-US" sz="1100" dirty="0">
                          <a:effectLst/>
                        </a:rPr>
                        <a:t>0.000939</a:t>
                      </a:r>
                    </a:p>
                  </a:txBody>
                  <a:tcPr marL="19400" marR="19400" marT="9699" marB="9699" anchor="ctr">
                    <a:lnL>
                      <a:noFill/>
                    </a:lnL>
                    <a:lnR>
                      <a:noFill/>
                    </a:lnR>
                    <a:lnT>
                      <a:noFill/>
                    </a:lnT>
                    <a:lnB>
                      <a:noFill/>
                    </a:lnB>
                    <a:solidFill>
                      <a:srgbClr val="FFFFFF"/>
                    </a:solidFill>
                  </a:tcPr>
                </a:tc>
                <a:tc>
                  <a:txBody>
                    <a:bodyPr/>
                    <a:lstStyle/>
                    <a:p>
                      <a:pPr algn="r"/>
                      <a:r>
                        <a:rPr lang="en-US" sz="1100" dirty="0">
                          <a:effectLst/>
                        </a:rPr>
                        <a:t>$1,153,851.00</a:t>
                      </a:r>
                    </a:p>
                  </a:txBody>
                  <a:tcPr marL="19400" marR="19400" marT="9699" marB="9699" anchor="ctr">
                    <a:lnL>
                      <a:noFill/>
                    </a:lnL>
                    <a:lnR>
                      <a:noFill/>
                    </a:lnR>
                    <a:lnT>
                      <a:noFill/>
                    </a:lnT>
                    <a:lnB>
                      <a:noFill/>
                    </a:lnB>
                    <a:solidFill>
                      <a:srgbClr val="FFFFFF"/>
                    </a:solidFill>
                  </a:tcPr>
                </a:tc>
                <a:tc>
                  <a:txBody>
                    <a:bodyPr/>
                    <a:lstStyle/>
                    <a:p>
                      <a:pPr algn="r"/>
                      <a:r>
                        <a:rPr lang="en-US" sz="1100" dirty="0">
                          <a:effectLst/>
                        </a:rPr>
                        <a:t>$1,429,705.00</a:t>
                      </a:r>
                    </a:p>
                  </a:txBody>
                  <a:tcPr marL="19400" marR="19400" marT="9699" marB="9699" anchor="ctr">
                    <a:lnL>
                      <a:noFill/>
                    </a:lnL>
                    <a:lnR>
                      <a:noFill/>
                    </a:lnR>
                    <a:lnT>
                      <a:noFill/>
                    </a:lnT>
                    <a:lnB>
                      <a:noFill/>
                    </a:lnB>
                    <a:solidFill>
                      <a:srgbClr val="FFFFFF"/>
                    </a:solidFill>
                  </a:tcPr>
                </a:tc>
                <a:extLst>
                  <a:ext uri="{0D108BD9-81ED-4DB2-BD59-A6C34878D82A}">
                    <a16:rowId xmlns:a16="http://schemas.microsoft.com/office/drawing/2014/main" val="4117681855"/>
                  </a:ext>
                </a:extLst>
              </a:tr>
              <a:tr h="361740">
                <a:tc>
                  <a:txBody>
                    <a:bodyPr/>
                    <a:lstStyle/>
                    <a:p>
                      <a:pPr algn="r"/>
                      <a:r>
                        <a:rPr lang="en-US" sz="1100" dirty="0">
                          <a:effectLst/>
                        </a:rPr>
                        <a:t>2022</a:t>
                      </a:r>
                    </a:p>
                  </a:txBody>
                  <a:tcPr marL="19400" marR="19400" marT="9699" marB="9699" anchor="ctr">
                    <a:lnL>
                      <a:noFill/>
                    </a:lnL>
                    <a:lnR>
                      <a:noFill/>
                    </a:lnR>
                    <a:lnT>
                      <a:noFill/>
                    </a:lnT>
                    <a:lnB>
                      <a:noFill/>
                    </a:lnB>
                    <a:solidFill>
                      <a:srgbClr val="FFFFFF"/>
                    </a:solidFill>
                  </a:tcPr>
                </a:tc>
                <a:tc>
                  <a:txBody>
                    <a:bodyPr/>
                    <a:lstStyle/>
                    <a:p>
                      <a:pPr algn="r"/>
                      <a:r>
                        <a:rPr lang="en-US" sz="1100" dirty="0">
                          <a:effectLst/>
                        </a:rPr>
                        <a:t>0.000692</a:t>
                      </a:r>
                    </a:p>
                  </a:txBody>
                  <a:tcPr marL="19400" marR="19400" marT="9699" marB="9699" anchor="ctr">
                    <a:lnL>
                      <a:noFill/>
                    </a:lnL>
                    <a:lnR>
                      <a:noFill/>
                    </a:lnR>
                    <a:lnT>
                      <a:noFill/>
                    </a:lnT>
                    <a:lnB>
                      <a:noFill/>
                    </a:lnB>
                    <a:solidFill>
                      <a:srgbClr val="FFFFFF"/>
                    </a:solidFill>
                  </a:tcPr>
                </a:tc>
                <a:tc>
                  <a:txBody>
                    <a:bodyPr/>
                    <a:lstStyle/>
                    <a:p>
                      <a:pPr algn="r"/>
                      <a:r>
                        <a:rPr lang="en-US" sz="1100" dirty="0">
                          <a:effectLst/>
                        </a:rPr>
                        <a:t>$1,516,203.00</a:t>
                      </a:r>
                    </a:p>
                  </a:txBody>
                  <a:tcPr marL="19400" marR="19400" marT="9699" marB="9699" anchor="ctr">
                    <a:lnL>
                      <a:noFill/>
                    </a:lnL>
                    <a:lnR>
                      <a:noFill/>
                    </a:lnR>
                    <a:lnT>
                      <a:noFill/>
                    </a:lnT>
                    <a:lnB>
                      <a:noFill/>
                    </a:lnB>
                    <a:solidFill>
                      <a:srgbClr val="FFFFFF"/>
                    </a:solidFill>
                  </a:tcPr>
                </a:tc>
                <a:tc>
                  <a:txBody>
                    <a:bodyPr/>
                    <a:lstStyle/>
                    <a:p>
                      <a:pPr algn="r"/>
                      <a:r>
                        <a:rPr lang="en-US" sz="1100" dirty="0">
                          <a:effectLst/>
                        </a:rPr>
                        <a:t>$1,504,366.00</a:t>
                      </a:r>
                    </a:p>
                  </a:txBody>
                  <a:tcPr marL="19400" marR="19400" marT="9699" marB="9699" anchor="ctr">
                    <a:lnL>
                      <a:noFill/>
                    </a:lnL>
                    <a:lnR>
                      <a:noFill/>
                    </a:lnR>
                    <a:lnT>
                      <a:noFill/>
                    </a:lnT>
                    <a:lnB>
                      <a:noFill/>
                    </a:lnB>
                    <a:solidFill>
                      <a:srgbClr val="FFFFFF"/>
                    </a:solidFill>
                  </a:tcPr>
                </a:tc>
                <a:extLst>
                  <a:ext uri="{0D108BD9-81ED-4DB2-BD59-A6C34878D82A}">
                    <a16:rowId xmlns:a16="http://schemas.microsoft.com/office/drawing/2014/main" val="2450298993"/>
                  </a:ext>
                </a:extLst>
              </a:tr>
              <a:tr h="384011">
                <a:tc>
                  <a:txBody>
                    <a:bodyPr/>
                    <a:lstStyle/>
                    <a:p>
                      <a:pPr algn="r"/>
                      <a:r>
                        <a:rPr lang="en-US" sz="1100" dirty="0">
                          <a:effectLst/>
                        </a:rPr>
                        <a:t>2023</a:t>
                      </a:r>
                    </a:p>
                  </a:txBody>
                  <a:tcPr marL="19400" marR="19400" marT="9699" marB="9699" anchor="ctr">
                    <a:lnL>
                      <a:noFill/>
                    </a:lnL>
                    <a:lnR>
                      <a:noFill/>
                    </a:lnR>
                    <a:lnT>
                      <a:noFill/>
                    </a:lnT>
                    <a:lnB>
                      <a:noFill/>
                    </a:lnB>
                    <a:solidFill>
                      <a:srgbClr val="FFFFFF"/>
                    </a:solidFill>
                  </a:tcPr>
                </a:tc>
                <a:tc>
                  <a:txBody>
                    <a:bodyPr/>
                    <a:lstStyle/>
                    <a:p>
                      <a:pPr algn="r"/>
                      <a:r>
                        <a:rPr lang="en-US" sz="1100" dirty="0">
                          <a:effectLst/>
                        </a:rPr>
                        <a:t>0.000685</a:t>
                      </a:r>
                    </a:p>
                  </a:txBody>
                  <a:tcPr marL="19400" marR="19400" marT="9699" marB="9699" anchor="ctr">
                    <a:lnL>
                      <a:noFill/>
                    </a:lnL>
                    <a:lnR>
                      <a:noFill/>
                    </a:lnR>
                    <a:lnT>
                      <a:noFill/>
                    </a:lnT>
                    <a:lnB>
                      <a:noFill/>
                    </a:lnB>
                    <a:solidFill>
                      <a:srgbClr val="FFFFFF"/>
                    </a:solidFill>
                  </a:tcPr>
                </a:tc>
                <a:tc>
                  <a:txBody>
                    <a:bodyPr/>
                    <a:lstStyle/>
                    <a:p>
                      <a:pPr algn="r"/>
                      <a:r>
                        <a:rPr lang="en-US" sz="1100" dirty="0">
                          <a:effectLst/>
                        </a:rPr>
                        <a:t>$1,537,508.00</a:t>
                      </a:r>
                    </a:p>
                  </a:txBody>
                  <a:tcPr marL="19400" marR="19400" marT="9699" marB="9699" anchor="ctr">
                    <a:lnL>
                      <a:noFill/>
                    </a:lnL>
                    <a:lnR>
                      <a:noFill/>
                    </a:lnR>
                    <a:lnT>
                      <a:noFill/>
                    </a:lnT>
                    <a:lnB>
                      <a:noFill/>
                    </a:lnB>
                    <a:solidFill>
                      <a:srgbClr val="FFFFFF"/>
                    </a:solidFill>
                  </a:tcPr>
                </a:tc>
                <a:tc>
                  <a:txBody>
                    <a:bodyPr/>
                    <a:lstStyle/>
                    <a:p>
                      <a:pPr algn="r"/>
                      <a:r>
                        <a:rPr lang="en-US" sz="1100" dirty="0">
                          <a:effectLst/>
                        </a:rPr>
                        <a:t>$82,724.00</a:t>
                      </a:r>
                    </a:p>
                  </a:txBody>
                  <a:tcPr marL="19400" marR="19400" marT="9699" marB="9699" anchor="ctr">
                    <a:lnL>
                      <a:noFill/>
                    </a:lnL>
                    <a:lnR>
                      <a:noFill/>
                    </a:lnR>
                    <a:lnT>
                      <a:noFill/>
                    </a:lnT>
                    <a:lnB>
                      <a:noFill/>
                    </a:lnB>
                    <a:solidFill>
                      <a:srgbClr val="FFFFFF"/>
                    </a:solidFill>
                  </a:tcPr>
                </a:tc>
                <a:extLst>
                  <a:ext uri="{0D108BD9-81ED-4DB2-BD59-A6C34878D82A}">
                    <a16:rowId xmlns:a16="http://schemas.microsoft.com/office/drawing/2014/main" val="1020620637"/>
                  </a:ext>
                </a:extLst>
              </a:tr>
              <a:tr h="0">
                <a:tc>
                  <a:txBody>
                    <a:bodyPr/>
                    <a:lstStyle/>
                    <a:p>
                      <a:pPr algn="r"/>
                      <a:r>
                        <a:rPr lang="en-US" sz="1100" dirty="0">
                          <a:effectLst/>
                        </a:rPr>
                        <a:t>2024*</a:t>
                      </a:r>
                    </a:p>
                  </a:txBody>
                  <a:tcPr marL="19400" marR="19400" marT="9699" marB="9699" anchor="ctr">
                    <a:lnL>
                      <a:noFill/>
                    </a:lnL>
                    <a:lnR>
                      <a:noFill/>
                    </a:lnR>
                    <a:lnT>
                      <a:noFill/>
                    </a:lnT>
                    <a:lnB>
                      <a:noFill/>
                    </a:lnB>
                    <a:solidFill>
                      <a:srgbClr val="FFFFFF"/>
                    </a:solidFill>
                  </a:tcPr>
                </a:tc>
                <a:tc>
                  <a:txBody>
                    <a:bodyPr/>
                    <a:lstStyle/>
                    <a:p>
                      <a:br>
                        <a:rPr lang="en-US" sz="1100" dirty="0">
                          <a:effectLst/>
                        </a:rPr>
                      </a:br>
                      <a:endParaRPr lang="en-US" sz="1100" dirty="0">
                        <a:effectLst/>
                      </a:endParaRPr>
                    </a:p>
                  </a:txBody>
                  <a:tcPr marL="19400" marR="19400" marT="9699" marB="9699" anchor="ctr">
                    <a:lnL>
                      <a:noFill/>
                    </a:lnL>
                    <a:lnR>
                      <a:noFill/>
                    </a:lnR>
                    <a:lnT>
                      <a:noFill/>
                    </a:lnT>
                    <a:lnB>
                      <a:noFill/>
                    </a:lnB>
                    <a:solidFill>
                      <a:srgbClr val="FFFFFF"/>
                    </a:solidFill>
                  </a:tcPr>
                </a:tc>
                <a:tc>
                  <a:txBody>
                    <a:bodyPr/>
                    <a:lstStyle/>
                    <a:p>
                      <a:pPr algn="r"/>
                      <a:r>
                        <a:rPr lang="en-US" sz="1100" dirty="0">
                          <a:effectLst/>
                        </a:rPr>
                        <a:t>$1,537,508.00</a:t>
                      </a:r>
                    </a:p>
                  </a:txBody>
                  <a:tcPr marL="19400" marR="19400" marT="9699" marB="9699" anchor="ctr">
                    <a:lnL>
                      <a:noFill/>
                    </a:lnL>
                    <a:lnR>
                      <a:noFill/>
                    </a:lnR>
                    <a:lnT>
                      <a:noFill/>
                    </a:lnT>
                    <a:lnB>
                      <a:noFill/>
                    </a:lnB>
                    <a:solidFill>
                      <a:srgbClr val="FFFFFF"/>
                    </a:solidFill>
                  </a:tcPr>
                </a:tc>
                <a:tc>
                  <a:txBody>
                    <a:bodyPr/>
                    <a:lstStyle/>
                    <a:p>
                      <a:br>
                        <a:rPr lang="en-US" sz="1100" dirty="0">
                          <a:effectLst/>
                        </a:rPr>
                      </a:br>
                      <a:endParaRPr lang="en-US" sz="1100" dirty="0">
                        <a:effectLst/>
                      </a:endParaRPr>
                    </a:p>
                  </a:txBody>
                  <a:tcPr marL="19400" marR="19400" marT="9699" marB="9699" anchor="ctr">
                    <a:lnL>
                      <a:noFill/>
                    </a:lnL>
                    <a:lnR>
                      <a:noFill/>
                    </a:lnR>
                    <a:lnT>
                      <a:noFill/>
                    </a:lnT>
                    <a:lnB>
                      <a:noFill/>
                    </a:lnB>
                    <a:solidFill>
                      <a:srgbClr val="FFFFFF"/>
                    </a:solidFill>
                  </a:tcPr>
                </a:tc>
                <a:extLst>
                  <a:ext uri="{0D108BD9-81ED-4DB2-BD59-A6C34878D82A}">
                    <a16:rowId xmlns:a16="http://schemas.microsoft.com/office/drawing/2014/main" val="1127222896"/>
                  </a:ext>
                </a:extLst>
              </a:tr>
            </a:tbl>
          </a:graphicData>
        </a:graphic>
      </p:graphicFrame>
    </p:spTree>
    <p:extLst>
      <p:ext uri="{BB962C8B-B14F-4D97-AF65-F5344CB8AC3E}">
        <p14:creationId xmlns:p14="http://schemas.microsoft.com/office/powerpoint/2010/main" val="40562101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F0E0F-84C1-9C6F-6E25-2D7AD7FB37C4}"/>
              </a:ext>
            </a:extLst>
          </p:cNvPr>
          <p:cNvPicPr>
            <a:picLocks noChangeAspect="1"/>
          </p:cNvPicPr>
          <p:nvPr/>
        </p:nvPicPr>
        <p:blipFill rotWithShape="1">
          <a:blip r:embed="rId2"/>
          <a:srcRect t="11013" b="220"/>
          <a:stretch/>
        </p:blipFill>
        <p:spPr>
          <a:xfrm>
            <a:off x="1723293" y="1088024"/>
            <a:ext cx="8932984" cy="4717944"/>
          </a:xfrm>
          <a:prstGeom prst="rect">
            <a:avLst/>
          </a:prstGeom>
        </p:spPr>
      </p:pic>
      <p:sp>
        <p:nvSpPr>
          <p:cNvPr id="3" name="TextBox 2">
            <a:extLst>
              <a:ext uri="{FF2B5EF4-FFF2-40B4-BE49-F238E27FC236}">
                <a16:creationId xmlns:a16="http://schemas.microsoft.com/office/drawing/2014/main" id="{B603C0DD-6C98-A6D7-AE86-751D18CC3203}"/>
              </a:ext>
            </a:extLst>
          </p:cNvPr>
          <p:cNvSpPr txBox="1"/>
          <p:nvPr/>
        </p:nvSpPr>
        <p:spPr>
          <a:xfrm>
            <a:off x="4516316" y="304799"/>
            <a:ext cx="335573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ea typeface="Calibri"/>
                <a:cs typeface="Calibri"/>
              </a:rPr>
              <a:t>Tax Comparison</a:t>
            </a:r>
            <a:endParaRPr lang="en-US" sz="3600" dirty="0"/>
          </a:p>
        </p:txBody>
      </p:sp>
    </p:spTree>
    <p:extLst>
      <p:ext uri="{BB962C8B-B14F-4D97-AF65-F5344CB8AC3E}">
        <p14:creationId xmlns:p14="http://schemas.microsoft.com/office/powerpoint/2010/main" val="38045405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CDEC86-C75A-219E-7328-4D1B410238EC}"/>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kern="1200" dirty="0">
                <a:solidFill>
                  <a:schemeClr val="tx1"/>
                </a:solidFill>
                <a:latin typeface="+mj-lt"/>
                <a:ea typeface="+mj-ea"/>
                <a:cs typeface="+mj-cs"/>
              </a:rPr>
              <a:t>Tax Options</a:t>
            </a:r>
          </a:p>
        </p:txBody>
      </p:sp>
      <p:sp>
        <p:nvSpPr>
          <p:cNvPr id="10"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25363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914F6-78BE-A40F-24CE-C70FD1CFD7F9}"/>
              </a:ext>
            </a:extLst>
          </p:cNvPr>
          <p:cNvSpPr>
            <a:spLocks noGrp="1"/>
          </p:cNvSpPr>
          <p:nvPr>
            <p:ph type="title"/>
          </p:nvPr>
        </p:nvSpPr>
        <p:spPr/>
        <p:txBody>
          <a:bodyPr/>
          <a:lstStyle/>
          <a:p>
            <a:r>
              <a:rPr lang="en-US" dirty="0">
                <a:ea typeface="Calibri Light"/>
                <a:cs typeface="Calibri Light"/>
              </a:rPr>
              <a:t>Tax Rate Schedule</a:t>
            </a:r>
          </a:p>
        </p:txBody>
      </p:sp>
      <p:sp>
        <p:nvSpPr>
          <p:cNvPr id="3" name="Content Placeholder 2">
            <a:extLst>
              <a:ext uri="{FF2B5EF4-FFF2-40B4-BE49-F238E27FC236}">
                <a16:creationId xmlns:a16="http://schemas.microsoft.com/office/drawing/2014/main" id="{3E68F2D6-3899-D889-BEA8-7BB364C3F95B}"/>
              </a:ext>
            </a:extLst>
          </p:cNvPr>
          <p:cNvSpPr>
            <a:spLocks noGrp="1"/>
          </p:cNvSpPr>
          <p:nvPr>
            <p:ph idx="1"/>
          </p:nvPr>
        </p:nvSpPr>
        <p:spPr>
          <a:xfrm>
            <a:off x="838200" y="1718301"/>
            <a:ext cx="4945488" cy="4351338"/>
          </a:xfrm>
        </p:spPr>
        <p:txBody>
          <a:bodyPr vert="horz" lIns="91440" tIns="45720" rIns="91440" bIns="45720" rtlCol="0" anchor="t">
            <a:normAutofit/>
          </a:bodyPr>
          <a:lstStyle/>
          <a:p>
            <a:r>
              <a:rPr lang="en-US" sz="2750" dirty="0">
                <a:ea typeface="Calibri"/>
                <a:cs typeface="Calibri"/>
              </a:rPr>
              <a:t>Public Meeting for Board to agree on rates</a:t>
            </a:r>
          </a:p>
          <a:p>
            <a:r>
              <a:rPr lang="en-US" sz="2750" dirty="0">
                <a:ea typeface="Calibri"/>
                <a:cs typeface="Calibri"/>
              </a:rPr>
              <a:t>Public Notice of Increase mailed</a:t>
            </a:r>
          </a:p>
          <a:p>
            <a:r>
              <a:rPr lang="en-US" sz="2750" dirty="0">
                <a:ea typeface="Calibri"/>
                <a:cs typeface="Calibri"/>
              </a:rPr>
              <a:t>First Newspaper Notice</a:t>
            </a:r>
          </a:p>
          <a:p>
            <a:r>
              <a:rPr lang="en-US" sz="2750" dirty="0">
                <a:ea typeface="Calibri"/>
                <a:cs typeface="Calibri"/>
              </a:rPr>
              <a:t>Second Newspaper Notice</a:t>
            </a:r>
          </a:p>
          <a:p>
            <a:r>
              <a:rPr lang="en-US" sz="2750" dirty="0">
                <a:ea typeface="Calibri"/>
                <a:cs typeface="Calibri"/>
              </a:rPr>
              <a:t>Open House</a:t>
            </a:r>
          </a:p>
          <a:p>
            <a:r>
              <a:rPr lang="en-US" sz="2750" dirty="0">
                <a:ea typeface="Calibri"/>
                <a:cs typeface="Calibri"/>
              </a:rPr>
              <a:t>Truth in Taxation</a:t>
            </a:r>
          </a:p>
          <a:p>
            <a:r>
              <a:rPr lang="en-US" sz="2750" dirty="0">
                <a:ea typeface="Calibri"/>
                <a:cs typeface="Calibri"/>
              </a:rPr>
              <a:t>Final Tax Rate approval</a:t>
            </a:r>
            <a:endParaRPr lang="en-US" sz="2750" dirty="0"/>
          </a:p>
        </p:txBody>
      </p:sp>
      <p:sp>
        <p:nvSpPr>
          <p:cNvPr id="4" name="TextBox 3">
            <a:extLst>
              <a:ext uri="{FF2B5EF4-FFF2-40B4-BE49-F238E27FC236}">
                <a16:creationId xmlns:a16="http://schemas.microsoft.com/office/drawing/2014/main" id="{F7E754A0-3F67-619F-BB7C-B19F2A1B37A5}"/>
              </a:ext>
            </a:extLst>
          </p:cNvPr>
          <p:cNvSpPr txBox="1"/>
          <p:nvPr/>
        </p:nvSpPr>
        <p:spPr>
          <a:xfrm>
            <a:off x="6417970" y="1333501"/>
            <a:ext cx="4722253" cy="46166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200000"/>
              </a:lnSpc>
              <a:buFont typeface="Calibri"/>
              <a:buChar char="-"/>
            </a:pPr>
            <a:r>
              <a:rPr lang="en-US" sz="2800" dirty="0">
                <a:ea typeface="Calibri"/>
                <a:cs typeface="Calibri"/>
              </a:rPr>
              <a:t>September 27th, 2023</a:t>
            </a:r>
          </a:p>
          <a:p>
            <a:pPr marL="285750" indent="-285750">
              <a:lnSpc>
                <a:spcPct val="200000"/>
              </a:lnSpc>
              <a:buFont typeface="Calibri"/>
              <a:buChar char="-"/>
            </a:pPr>
            <a:r>
              <a:rPr lang="en-US" sz="2800" dirty="0">
                <a:ea typeface="Calibri"/>
                <a:cs typeface="Calibri"/>
              </a:rPr>
              <a:t>October 3rd, 2023</a:t>
            </a:r>
          </a:p>
          <a:p>
            <a:pPr marL="285750" indent="-285750">
              <a:lnSpc>
                <a:spcPct val="200000"/>
              </a:lnSpc>
              <a:buFont typeface="Calibri"/>
              <a:buChar char="-"/>
            </a:pPr>
            <a:r>
              <a:rPr lang="en-US" sz="2800" dirty="0">
                <a:ea typeface="Calibri"/>
                <a:cs typeface="Calibri"/>
              </a:rPr>
              <a:t>October 11th, 2023</a:t>
            </a:r>
          </a:p>
          <a:p>
            <a:pPr marL="285750" indent="-285750">
              <a:buFont typeface="Calibri"/>
              <a:buChar char="-"/>
            </a:pPr>
            <a:r>
              <a:rPr lang="en-US" sz="2800" dirty="0">
                <a:ea typeface="Calibri"/>
                <a:cs typeface="Calibri"/>
              </a:rPr>
              <a:t>October 18th, 2023</a:t>
            </a:r>
          </a:p>
          <a:p>
            <a:pPr marL="285750" indent="-285750">
              <a:lnSpc>
                <a:spcPct val="150000"/>
              </a:lnSpc>
              <a:buFont typeface="Calibri"/>
              <a:buChar char="-"/>
            </a:pPr>
            <a:r>
              <a:rPr lang="en-US" sz="2800" dirty="0">
                <a:ea typeface="Calibri"/>
                <a:cs typeface="Calibri"/>
              </a:rPr>
              <a:t>October 24th-27th, 2023</a:t>
            </a:r>
          </a:p>
          <a:p>
            <a:pPr marL="285750" indent="-285750">
              <a:buFont typeface="Calibri"/>
              <a:buChar char="-"/>
            </a:pPr>
            <a:r>
              <a:rPr lang="en-US" sz="2800" dirty="0">
                <a:ea typeface="Calibri"/>
                <a:cs typeface="Calibri"/>
              </a:rPr>
              <a:t>October 24th, 2023</a:t>
            </a:r>
          </a:p>
          <a:p>
            <a:pPr marL="285750" indent="-285750">
              <a:buFont typeface="Calibri"/>
              <a:buChar char="-"/>
            </a:pPr>
            <a:r>
              <a:rPr lang="en-US" sz="2800" dirty="0">
                <a:ea typeface="Calibri"/>
                <a:cs typeface="Calibri"/>
              </a:rPr>
              <a:t>October 25th, 2023</a:t>
            </a:r>
          </a:p>
        </p:txBody>
      </p:sp>
    </p:spTree>
    <p:extLst>
      <p:ext uri="{BB962C8B-B14F-4D97-AF65-F5344CB8AC3E}">
        <p14:creationId xmlns:p14="http://schemas.microsoft.com/office/powerpoint/2010/main" val="28562814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945BA-B4CC-20C7-E66B-B368347F68EA}"/>
              </a:ext>
            </a:extLst>
          </p:cNvPr>
          <p:cNvSpPr>
            <a:spLocks noGrp="1"/>
          </p:cNvSpPr>
          <p:nvPr>
            <p:ph type="title"/>
          </p:nvPr>
        </p:nvSpPr>
        <p:spPr>
          <a:xfrm>
            <a:off x="633999" y="4550229"/>
            <a:ext cx="10909073" cy="1057655"/>
          </a:xfrm>
        </p:spPr>
        <p:txBody>
          <a:bodyPr vert="horz" lIns="91440" tIns="45720" rIns="91440" bIns="45720" rtlCol="0" anchor="b">
            <a:normAutofit/>
          </a:bodyPr>
          <a:lstStyle/>
          <a:p>
            <a:r>
              <a:rPr lang="en-US" sz="6000" dirty="0">
                <a:solidFill>
                  <a:schemeClr val="tx1">
                    <a:lumMod val="85000"/>
                    <a:lumOff val="15000"/>
                  </a:schemeClr>
                </a:solidFill>
              </a:rPr>
              <a:t>Tax Rate Comparison </a:t>
            </a:r>
          </a:p>
        </p:txBody>
      </p:sp>
      <p:graphicFrame>
        <p:nvGraphicFramePr>
          <p:cNvPr id="3" name="Table 2">
            <a:extLst>
              <a:ext uri="{FF2B5EF4-FFF2-40B4-BE49-F238E27FC236}">
                <a16:creationId xmlns:a16="http://schemas.microsoft.com/office/drawing/2014/main" id="{8192EB1F-7260-4E39-54A8-FF2E6057E682}"/>
              </a:ext>
            </a:extLst>
          </p:cNvPr>
          <p:cNvGraphicFramePr>
            <a:graphicFrameLocks noGrp="1"/>
          </p:cNvGraphicFramePr>
          <p:nvPr>
            <p:extLst>
              <p:ext uri="{D42A27DB-BD31-4B8C-83A1-F6EECF244321}">
                <p14:modId xmlns:p14="http://schemas.microsoft.com/office/powerpoint/2010/main" val="226437034"/>
              </p:ext>
            </p:extLst>
          </p:nvPr>
        </p:nvGraphicFramePr>
        <p:xfrm>
          <a:off x="330422" y="245876"/>
          <a:ext cx="10286172" cy="4411472"/>
        </p:xfrm>
        <a:graphic>
          <a:graphicData uri="http://schemas.openxmlformats.org/drawingml/2006/table">
            <a:tbl>
              <a:tblPr firstRow="1" bandRow="1">
                <a:solidFill>
                  <a:srgbClr val="404040"/>
                </a:solidFill>
              </a:tblPr>
              <a:tblGrid>
                <a:gridCol w="2935680">
                  <a:extLst>
                    <a:ext uri="{9D8B030D-6E8A-4147-A177-3AD203B41FA5}">
                      <a16:colId xmlns:a16="http://schemas.microsoft.com/office/drawing/2014/main" val="2135264649"/>
                    </a:ext>
                  </a:extLst>
                </a:gridCol>
                <a:gridCol w="2463677">
                  <a:extLst>
                    <a:ext uri="{9D8B030D-6E8A-4147-A177-3AD203B41FA5}">
                      <a16:colId xmlns:a16="http://schemas.microsoft.com/office/drawing/2014/main" val="1610684392"/>
                    </a:ext>
                  </a:extLst>
                </a:gridCol>
                <a:gridCol w="2625075">
                  <a:extLst>
                    <a:ext uri="{9D8B030D-6E8A-4147-A177-3AD203B41FA5}">
                      <a16:colId xmlns:a16="http://schemas.microsoft.com/office/drawing/2014/main" val="2750971594"/>
                    </a:ext>
                  </a:extLst>
                </a:gridCol>
                <a:gridCol w="2261740">
                  <a:extLst>
                    <a:ext uri="{9D8B030D-6E8A-4147-A177-3AD203B41FA5}">
                      <a16:colId xmlns:a16="http://schemas.microsoft.com/office/drawing/2014/main" val="2831053874"/>
                    </a:ext>
                  </a:extLst>
                </a:gridCol>
              </a:tblGrid>
              <a:tr h="936388">
                <a:tc>
                  <a:txBody>
                    <a:bodyPr/>
                    <a:lstStyle/>
                    <a:p>
                      <a:pPr algn="l" fontAlgn="b"/>
                      <a:r>
                        <a:rPr lang="en-US" sz="2900" b="0" i="0" u="none" strike="noStrike" cap="none" spc="0" dirty="0">
                          <a:solidFill>
                            <a:schemeClr val="bg1"/>
                          </a:solidFill>
                          <a:effectLst/>
                          <a:latin typeface="Calibri" panose="020F0502020204030204" pitchFamily="34" charset="0"/>
                        </a:rPr>
                        <a:t>Tax Rate </a:t>
                      </a:r>
                    </a:p>
                  </a:txBody>
                  <a:tcPr marL="13899" marR="13899" marT="166793" marB="83397" anchor="ctr">
                    <a:lnL w="12700" cmpd="sng">
                      <a:noFill/>
                    </a:lnL>
                    <a:lnR w="12700" cmpd="sng">
                      <a:noFill/>
                    </a:lnR>
                    <a:lnT w="19050" cap="flat" cmpd="sng" algn="ctr">
                      <a:noFill/>
                      <a:prstDash val="solid"/>
                    </a:lnT>
                    <a:lnB w="38100" cmpd="sng">
                      <a:noFill/>
                    </a:lnB>
                    <a:solidFill>
                      <a:schemeClr val="accent2"/>
                    </a:solidFill>
                  </a:tcPr>
                </a:tc>
                <a:tc>
                  <a:txBody>
                    <a:bodyPr/>
                    <a:lstStyle/>
                    <a:p>
                      <a:pPr algn="l" fontAlgn="b"/>
                      <a:r>
                        <a:rPr lang="en-US" sz="2900" b="0" i="0" u="none" strike="noStrike" cap="none" spc="0" dirty="0">
                          <a:solidFill>
                            <a:schemeClr val="bg1"/>
                          </a:solidFill>
                          <a:effectLst/>
                          <a:latin typeface="Calibri" panose="020F0502020204030204" pitchFamily="34" charset="0"/>
                        </a:rPr>
                        <a:t>Increase in Tax Revenue per District</a:t>
                      </a:r>
                    </a:p>
                  </a:txBody>
                  <a:tcPr marL="13899" marR="13899" marT="166793" marB="83397" anchor="ctr">
                    <a:lnL w="12700" cmpd="sng">
                      <a:noFill/>
                    </a:lnL>
                    <a:lnR w="12700" cmpd="sng">
                      <a:noFill/>
                    </a:lnR>
                    <a:lnT w="19050" cap="flat" cmpd="sng" algn="ctr">
                      <a:noFill/>
                      <a:prstDash val="solid"/>
                    </a:lnT>
                    <a:lnB w="38100" cmpd="sng">
                      <a:noFill/>
                    </a:lnB>
                    <a:solidFill>
                      <a:schemeClr val="accent2"/>
                    </a:solidFill>
                  </a:tcPr>
                </a:tc>
                <a:tc>
                  <a:txBody>
                    <a:bodyPr/>
                    <a:lstStyle/>
                    <a:p>
                      <a:pPr algn="l" fontAlgn="b"/>
                      <a:r>
                        <a:rPr lang="en-US" sz="2900" b="0" i="0" u="none" strike="noStrike" cap="none" spc="0" dirty="0">
                          <a:solidFill>
                            <a:schemeClr val="bg1"/>
                          </a:solidFill>
                          <a:effectLst/>
                          <a:latin typeface="Calibri" panose="020F0502020204030204" pitchFamily="34" charset="0"/>
                        </a:rPr>
                        <a:t>    Tax Revenue</a:t>
                      </a:r>
                    </a:p>
                  </a:txBody>
                  <a:tcPr marL="13899" marR="13899" marT="166793" marB="83397" anchor="ctr">
                    <a:lnL w="12700" cmpd="sng">
                      <a:noFill/>
                    </a:lnL>
                    <a:lnR w="12700" cmpd="sng">
                      <a:noFill/>
                    </a:lnR>
                    <a:lnT w="19050" cap="flat" cmpd="sng" algn="ctr">
                      <a:noFill/>
                      <a:prstDash val="solid"/>
                    </a:lnT>
                    <a:lnB w="38100" cmpd="sng">
                      <a:noFill/>
                    </a:lnB>
                    <a:solidFill>
                      <a:schemeClr val="accent2"/>
                    </a:solidFill>
                  </a:tcPr>
                </a:tc>
                <a:tc>
                  <a:txBody>
                    <a:bodyPr/>
                    <a:lstStyle/>
                    <a:p>
                      <a:pPr algn="l" fontAlgn="b"/>
                      <a:r>
                        <a:rPr lang="en-US" sz="2900" b="0" i="0" u="none" strike="noStrike" cap="none" spc="0" dirty="0">
                          <a:solidFill>
                            <a:schemeClr val="bg1"/>
                          </a:solidFill>
                          <a:effectLst/>
                          <a:latin typeface="Calibri" panose="020F0502020204030204" pitchFamily="34" charset="0"/>
                        </a:rPr>
                        <a:t>Tax Increase on $186,000 Median Home/per District</a:t>
                      </a:r>
                    </a:p>
                  </a:txBody>
                  <a:tcPr marL="13899" marR="13899" marT="166793" marB="83397" anchor="ctr">
                    <a:lnL w="12700" cmpd="sng">
                      <a:noFill/>
                    </a:lnL>
                    <a:lnR w="12700" cmpd="sng">
                      <a:noFill/>
                    </a:lnR>
                    <a:lnT w="19050" cap="flat" cmpd="sng" algn="ctr">
                      <a:noFill/>
                      <a:prstDash val="solid"/>
                    </a:lnT>
                    <a:lnB w="38100" cmpd="sng">
                      <a:noFill/>
                    </a:lnB>
                    <a:solidFill>
                      <a:schemeClr val="accent2"/>
                    </a:solidFill>
                  </a:tcPr>
                </a:tc>
                <a:extLst>
                  <a:ext uri="{0D108BD9-81ED-4DB2-BD59-A6C34878D82A}">
                    <a16:rowId xmlns:a16="http://schemas.microsoft.com/office/drawing/2014/main" val="3306469053"/>
                  </a:ext>
                </a:extLst>
              </a:tr>
              <a:tr h="650494">
                <a:tc>
                  <a:txBody>
                    <a:bodyPr/>
                    <a:lstStyle/>
                    <a:p>
                      <a:pPr algn="l" fontAlgn="b"/>
                      <a:r>
                        <a:rPr lang="en-US" sz="2200" b="0" i="0" u="none" strike="noStrike" cap="none" spc="0" dirty="0">
                          <a:solidFill>
                            <a:schemeClr val="bg1"/>
                          </a:solidFill>
                          <a:effectLst/>
                          <a:latin typeface="Calibri" panose="020F0502020204030204" pitchFamily="34" charset="0"/>
                        </a:rPr>
                        <a:t>.000682(Current)</a:t>
                      </a:r>
                    </a:p>
                  </a:txBody>
                  <a:tcPr marL="13899" marR="13899" marT="166793" marB="83397" anchor="b">
                    <a:lnL w="12700" cmpd="sng">
                      <a:noFill/>
                      <a:prstDash val="solid"/>
                    </a:lnL>
                    <a:lnR w="12700" cmpd="sng">
                      <a:noFill/>
                      <a:prstDash val="solid"/>
                    </a:lnR>
                    <a:lnT w="38100" cmpd="sng">
                      <a:noFill/>
                    </a:lnT>
                    <a:lnB w="12700" cap="flat" cmpd="sng" algn="ctr">
                      <a:solidFill>
                        <a:schemeClr val="bg1">
                          <a:lumMod val="75000"/>
                        </a:schemeClr>
                      </a:solidFill>
                      <a:prstDash val="solid"/>
                    </a:lnB>
                    <a:solidFill>
                      <a:srgbClr val="404040"/>
                    </a:solidFill>
                  </a:tcPr>
                </a:tc>
                <a:tc>
                  <a:txBody>
                    <a:bodyPr/>
                    <a:lstStyle/>
                    <a:p>
                      <a:pPr algn="r" fontAlgn="b"/>
                      <a:r>
                        <a:rPr lang="en-US" sz="2200" b="0" i="0" u="none" strike="noStrike" cap="none" spc="0" dirty="0">
                          <a:solidFill>
                            <a:schemeClr val="bg1"/>
                          </a:solidFill>
                          <a:effectLst/>
                          <a:latin typeface="Calibri" panose="020F0502020204030204" pitchFamily="34" charset="0"/>
                        </a:rPr>
                        <a:t>$0.00</a:t>
                      </a:r>
                    </a:p>
                  </a:txBody>
                  <a:tcPr marL="13899" marR="13899" marT="166793" marB="83397" anchor="b">
                    <a:lnL w="12700" cmpd="sng">
                      <a:noFill/>
                      <a:prstDash val="solid"/>
                    </a:lnL>
                    <a:lnR w="12700" cmpd="sng">
                      <a:noFill/>
                      <a:prstDash val="solid"/>
                    </a:lnR>
                    <a:lnT w="38100" cmpd="sng">
                      <a:noFill/>
                    </a:lnT>
                    <a:lnB w="12700" cap="flat" cmpd="sng" algn="ctr">
                      <a:solidFill>
                        <a:schemeClr val="bg1">
                          <a:lumMod val="75000"/>
                        </a:schemeClr>
                      </a:solidFill>
                      <a:prstDash val="solid"/>
                    </a:lnB>
                    <a:solidFill>
                      <a:srgbClr val="404040"/>
                    </a:solidFill>
                  </a:tcPr>
                </a:tc>
                <a:tc>
                  <a:txBody>
                    <a:bodyPr/>
                    <a:lstStyle/>
                    <a:p>
                      <a:pPr algn="r" fontAlgn="b"/>
                      <a:r>
                        <a:rPr lang="en-US" sz="2200" b="0" i="0" u="none" strike="noStrike" cap="none" spc="0" dirty="0">
                          <a:solidFill>
                            <a:schemeClr val="bg1"/>
                          </a:solidFill>
                          <a:effectLst/>
                          <a:latin typeface="Calibri" panose="020F0502020204030204" pitchFamily="34" charset="0"/>
                        </a:rPr>
                        <a:t>$1,537,508.00</a:t>
                      </a:r>
                    </a:p>
                  </a:txBody>
                  <a:tcPr marL="13899" marR="13899" marT="166793" marB="83397" anchor="b">
                    <a:lnL w="12700" cmpd="sng">
                      <a:noFill/>
                      <a:prstDash val="solid"/>
                    </a:lnL>
                    <a:lnR w="12700" cmpd="sng">
                      <a:noFill/>
                      <a:prstDash val="solid"/>
                    </a:lnR>
                    <a:lnT w="38100" cmpd="sng">
                      <a:noFill/>
                    </a:lnT>
                    <a:lnB w="12700" cap="flat" cmpd="sng" algn="ctr">
                      <a:solidFill>
                        <a:schemeClr val="bg1">
                          <a:lumMod val="75000"/>
                        </a:schemeClr>
                      </a:solidFill>
                      <a:prstDash val="solid"/>
                    </a:lnB>
                    <a:solidFill>
                      <a:srgbClr val="404040"/>
                    </a:solidFill>
                  </a:tcPr>
                </a:tc>
                <a:tc>
                  <a:txBody>
                    <a:bodyPr/>
                    <a:lstStyle/>
                    <a:p>
                      <a:pPr algn="r" fontAlgn="b"/>
                      <a:r>
                        <a:rPr lang="en-US" sz="2200" b="0" i="0" u="none" strike="noStrike" cap="none" spc="0" dirty="0">
                          <a:solidFill>
                            <a:schemeClr val="bg1"/>
                          </a:solidFill>
                          <a:effectLst/>
                          <a:latin typeface="Calibri" panose="020F0502020204030204" pitchFamily="34" charset="0"/>
                        </a:rPr>
                        <a:t>$0.00</a:t>
                      </a:r>
                    </a:p>
                  </a:txBody>
                  <a:tcPr marL="13899" marR="13899" marT="166793" marB="83397" anchor="b">
                    <a:lnL w="12700" cmpd="sng">
                      <a:noFill/>
                      <a:prstDash val="solid"/>
                    </a:lnL>
                    <a:lnR w="12700" cmpd="sng">
                      <a:noFill/>
                      <a:prstDash val="solid"/>
                    </a:lnR>
                    <a:lnT w="38100" cmpd="sng">
                      <a:noFill/>
                    </a:lnT>
                    <a:lnB w="12700" cap="flat" cmpd="sng" algn="ctr">
                      <a:solidFill>
                        <a:schemeClr val="bg1">
                          <a:lumMod val="75000"/>
                        </a:schemeClr>
                      </a:solidFill>
                      <a:prstDash val="solid"/>
                    </a:lnB>
                    <a:solidFill>
                      <a:srgbClr val="404040"/>
                    </a:solidFill>
                  </a:tcPr>
                </a:tc>
                <a:extLst>
                  <a:ext uri="{0D108BD9-81ED-4DB2-BD59-A6C34878D82A}">
                    <a16:rowId xmlns:a16="http://schemas.microsoft.com/office/drawing/2014/main" val="1320349500"/>
                  </a:ext>
                </a:extLst>
              </a:tr>
              <a:tr h="650494">
                <a:tc>
                  <a:txBody>
                    <a:bodyPr/>
                    <a:lstStyle/>
                    <a:p>
                      <a:pPr algn="l" fontAlgn="b"/>
                      <a:r>
                        <a:rPr lang="en-US" sz="2200" b="0" i="0" u="none" strike="noStrike" cap="none" spc="0" dirty="0">
                          <a:solidFill>
                            <a:schemeClr val="bg1"/>
                          </a:solidFill>
                          <a:effectLst/>
                          <a:latin typeface="Calibri" panose="020F0502020204030204" pitchFamily="34" charset="0"/>
                        </a:rPr>
                        <a:t>.00128 (2022-23) Level  </a:t>
                      </a:r>
                    </a:p>
                  </a:txBody>
                  <a:tcPr marL="13899" marR="13899" marT="166793" marB="83397" anchor="b">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r" fontAlgn="b"/>
                      <a:r>
                        <a:rPr lang="en-US" sz="2200" b="0" i="0" u="none" strike="noStrike" cap="none" spc="0" dirty="0">
                          <a:solidFill>
                            <a:schemeClr val="bg1"/>
                          </a:solidFill>
                          <a:effectLst/>
                          <a:latin typeface="Calibri" panose="020F0502020204030204" pitchFamily="34" charset="0"/>
                        </a:rPr>
                        <a:t>$625,000</a:t>
                      </a:r>
                    </a:p>
                  </a:txBody>
                  <a:tcPr marL="13899" marR="13899" marT="166793" marB="83397" anchor="b">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r" fontAlgn="b"/>
                      <a:r>
                        <a:rPr lang="en-US" sz="2200" b="0" i="0" u="none" strike="noStrike" cap="none" spc="0" dirty="0">
                          <a:solidFill>
                            <a:schemeClr val="bg1"/>
                          </a:solidFill>
                          <a:effectLst/>
                          <a:latin typeface="Calibri" panose="020F0502020204030204" pitchFamily="34" charset="0"/>
                        </a:rPr>
                        <a:t>$2,337,209.00</a:t>
                      </a:r>
                    </a:p>
                  </a:txBody>
                  <a:tcPr marL="13899" marR="13899" marT="166793" marB="83397" anchor="b">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tc>
                  <a:txBody>
                    <a:bodyPr/>
                    <a:lstStyle/>
                    <a:p>
                      <a:pPr algn="r" fontAlgn="b"/>
                      <a:r>
                        <a:rPr lang="en-US" sz="2200" b="0" i="0" u="none" strike="noStrike" cap="none" spc="0" dirty="0">
                          <a:solidFill>
                            <a:schemeClr val="bg1"/>
                          </a:solidFill>
                          <a:effectLst/>
                          <a:latin typeface="Calibri" panose="020F0502020204030204" pitchFamily="34" charset="0"/>
                        </a:rPr>
                        <a:t>$61.37</a:t>
                      </a:r>
                    </a:p>
                  </a:txBody>
                  <a:tcPr marL="13899" marR="13899" marT="166793" marB="83397" anchor="b">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262626"/>
                    </a:solidFill>
                  </a:tcPr>
                </a:tc>
                <a:extLst>
                  <a:ext uri="{0D108BD9-81ED-4DB2-BD59-A6C34878D82A}">
                    <a16:rowId xmlns:a16="http://schemas.microsoft.com/office/drawing/2014/main" val="487334245"/>
                  </a:ext>
                </a:extLst>
              </a:tr>
              <a:tr h="650494">
                <a:tc>
                  <a:txBody>
                    <a:bodyPr/>
                    <a:lstStyle/>
                    <a:p>
                      <a:pPr algn="l" fontAlgn="b"/>
                      <a:r>
                        <a:rPr lang="en-US" sz="2200" b="0" i="0" u="none" strike="noStrike" cap="none" spc="0" dirty="0">
                          <a:solidFill>
                            <a:schemeClr val="bg1"/>
                          </a:solidFill>
                          <a:effectLst/>
                          <a:latin typeface="Calibri" panose="020F0502020204030204" pitchFamily="34" charset="0"/>
                        </a:rPr>
                        <a:t>  .0014 (Max Tax Rate)</a:t>
                      </a:r>
                    </a:p>
                  </a:txBody>
                  <a:tcPr marL="13899" marR="13899" marT="166793" marB="83397" anchor="b">
                    <a:lnL w="12700" cmpd="sng">
                      <a:noFill/>
                      <a:prstDash val="solid"/>
                    </a:lnL>
                    <a:lnR w="12700" cmpd="sng">
                      <a:noFill/>
                      <a:prstDash val="solid"/>
                    </a:lnR>
                    <a:lnT w="12700" cmpd="sng">
                      <a:noFill/>
                      <a:prstDash val="solid"/>
                    </a:lnT>
                    <a:lnB w="12700" cmpd="sng">
                      <a:noFill/>
                      <a:prstDash val="solid"/>
                    </a:lnB>
                    <a:solidFill>
                      <a:srgbClr val="404040"/>
                    </a:solidFill>
                  </a:tcPr>
                </a:tc>
                <a:tc>
                  <a:txBody>
                    <a:bodyPr/>
                    <a:lstStyle/>
                    <a:p>
                      <a:pPr algn="r" fontAlgn="b"/>
                      <a:r>
                        <a:rPr lang="en-US" sz="2200" b="0" i="0" u="none" strike="noStrike" cap="none" spc="0" dirty="0">
                          <a:solidFill>
                            <a:schemeClr val="bg1"/>
                          </a:solidFill>
                          <a:effectLst/>
                          <a:latin typeface="Calibri" panose="020F0502020204030204" pitchFamily="34" charset="0"/>
                        </a:rPr>
                        <a:t>$745,000</a:t>
                      </a:r>
                    </a:p>
                  </a:txBody>
                  <a:tcPr marL="13899" marR="13899" marT="166793" marB="83397" anchor="b">
                    <a:lnL w="12700" cmpd="sng">
                      <a:noFill/>
                      <a:prstDash val="solid"/>
                    </a:lnL>
                    <a:lnR w="12700" cmpd="sng">
                      <a:noFill/>
                      <a:prstDash val="solid"/>
                    </a:lnR>
                    <a:lnT w="12700" cmpd="sng">
                      <a:noFill/>
                      <a:prstDash val="solid"/>
                    </a:lnT>
                    <a:lnB w="12700" cmpd="sng">
                      <a:noFill/>
                      <a:prstDash val="solid"/>
                    </a:lnB>
                    <a:solidFill>
                      <a:srgbClr val="404040"/>
                    </a:solidFill>
                  </a:tcPr>
                </a:tc>
                <a:tc>
                  <a:txBody>
                    <a:bodyPr/>
                    <a:lstStyle/>
                    <a:p>
                      <a:pPr algn="r" fontAlgn="b"/>
                      <a:r>
                        <a:rPr lang="en-US" sz="2200" b="0" i="0" u="none" strike="noStrike" cap="none" spc="0" dirty="0">
                          <a:solidFill>
                            <a:schemeClr val="bg1"/>
                          </a:solidFill>
                          <a:effectLst/>
                          <a:latin typeface="Calibri" panose="020F0502020204030204" pitchFamily="34" charset="0"/>
                        </a:rPr>
                        <a:t>$3,017,508.00</a:t>
                      </a:r>
                    </a:p>
                  </a:txBody>
                  <a:tcPr marL="13899" marR="13899" marT="166793" marB="83397" anchor="b">
                    <a:lnL w="12700" cmpd="sng">
                      <a:noFill/>
                      <a:prstDash val="solid"/>
                    </a:lnL>
                    <a:lnR w="12700" cmpd="sng">
                      <a:noFill/>
                      <a:prstDash val="solid"/>
                    </a:lnR>
                    <a:lnT w="12700" cmpd="sng">
                      <a:noFill/>
                      <a:prstDash val="solid"/>
                    </a:lnT>
                    <a:lnB w="12700" cmpd="sng">
                      <a:noFill/>
                      <a:prstDash val="solid"/>
                    </a:lnB>
                    <a:solidFill>
                      <a:srgbClr val="404040"/>
                    </a:solidFill>
                  </a:tcPr>
                </a:tc>
                <a:tc>
                  <a:txBody>
                    <a:bodyPr/>
                    <a:lstStyle/>
                    <a:p>
                      <a:pPr algn="r" fontAlgn="b"/>
                      <a:r>
                        <a:rPr lang="en-US" sz="2200" b="0" i="0" u="none" strike="noStrike" cap="none" spc="0" dirty="0">
                          <a:solidFill>
                            <a:schemeClr val="bg1"/>
                          </a:solidFill>
                          <a:effectLst/>
                          <a:latin typeface="Calibri" panose="020F0502020204030204" pitchFamily="34" charset="0"/>
                        </a:rPr>
                        <a:t>$73.15</a:t>
                      </a:r>
                    </a:p>
                  </a:txBody>
                  <a:tcPr marL="13899" marR="13899" marT="166793" marB="83397" anchor="b">
                    <a:lnL w="12700" cmpd="sng">
                      <a:noFill/>
                      <a:prstDash val="solid"/>
                    </a:lnL>
                    <a:lnR w="12700" cmpd="sng">
                      <a:noFill/>
                      <a:prstDash val="solid"/>
                    </a:lnR>
                    <a:lnT w="12700" cmpd="sng">
                      <a:noFill/>
                      <a:prstDash val="solid"/>
                    </a:lnT>
                    <a:lnB w="12700" cmpd="sng">
                      <a:noFill/>
                      <a:prstDash val="solid"/>
                    </a:lnB>
                    <a:solidFill>
                      <a:srgbClr val="404040"/>
                    </a:solidFill>
                  </a:tcPr>
                </a:tc>
                <a:extLst>
                  <a:ext uri="{0D108BD9-81ED-4DB2-BD59-A6C34878D82A}">
                    <a16:rowId xmlns:a16="http://schemas.microsoft.com/office/drawing/2014/main" val="462146254"/>
                  </a:ext>
                </a:extLst>
              </a:tr>
            </a:tbl>
          </a:graphicData>
        </a:graphic>
      </p:graphicFrame>
    </p:spTree>
    <p:extLst>
      <p:ext uri="{BB962C8B-B14F-4D97-AF65-F5344CB8AC3E}">
        <p14:creationId xmlns:p14="http://schemas.microsoft.com/office/powerpoint/2010/main" val="24812733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592B240-B08E-7A97-336B-8D135C5D11A6}"/>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kern="1200" dirty="0">
                <a:solidFill>
                  <a:schemeClr val="tx1"/>
                </a:solidFill>
                <a:latin typeface="+mj-lt"/>
                <a:ea typeface="+mj-ea"/>
                <a:cs typeface="+mj-cs"/>
              </a:rPr>
              <a:t>Services Shortfall</a:t>
            </a:r>
          </a:p>
        </p:txBody>
      </p:sp>
      <p:sp>
        <p:nvSpPr>
          <p:cNvPr id="10"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522163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3" name="Rectangle 12">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graphicFrame>
        <p:nvGraphicFramePr>
          <p:cNvPr id="4" name="Content Placeholder 3">
            <a:extLst>
              <a:ext uri="{FF2B5EF4-FFF2-40B4-BE49-F238E27FC236}">
                <a16:creationId xmlns:a16="http://schemas.microsoft.com/office/drawing/2014/main" id="{4A0655D8-57A5-4578-8DD6-AE219E33E59D}"/>
              </a:ext>
            </a:extLst>
          </p:cNvPr>
          <p:cNvGraphicFramePr>
            <a:graphicFrameLocks noGrp="1"/>
          </p:cNvGraphicFramePr>
          <p:nvPr>
            <p:ph idx="1"/>
            <p:extLst>
              <p:ext uri="{D42A27DB-BD31-4B8C-83A1-F6EECF244321}">
                <p14:modId xmlns:p14="http://schemas.microsoft.com/office/powerpoint/2010/main" val="1231764363"/>
              </p:ext>
            </p:extLst>
          </p:nvPr>
        </p:nvGraphicFramePr>
        <p:xfrm>
          <a:off x="4741863" y="842712"/>
          <a:ext cx="6797676" cy="5244019"/>
        </p:xfrm>
        <a:graphic>
          <a:graphicData uri="http://schemas.openxmlformats.org/drawingml/2006/table">
            <a:tbl>
              <a:tblPr firstRow="1" bandRow="1">
                <a:noFill/>
              </a:tblPr>
              <a:tblGrid>
                <a:gridCol w="1806480">
                  <a:extLst>
                    <a:ext uri="{9D8B030D-6E8A-4147-A177-3AD203B41FA5}">
                      <a16:colId xmlns:a16="http://schemas.microsoft.com/office/drawing/2014/main" val="3520383242"/>
                    </a:ext>
                  </a:extLst>
                </a:gridCol>
                <a:gridCol w="2446703">
                  <a:extLst>
                    <a:ext uri="{9D8B030D-6E8A-4147-A177-3AD203B41FA5}">
                      <a16:colId xmlns:a16="http://schemas.microsoft.com/office/drawing/2014/main" val="24597842"/>
                    </a:ext>
                  </a:extLst>
                </a:gridCol>
                <a:gridCol w="2544493">
                  <a:extLst>
                    <a:ext uri="{9D8B030D-6E8A-4147-A177-3AD203B41FA5}">
                      <a16:colId xmlns:a16="http://schemas.microsoft.com/office/drawing/2014/main" val="834906516"/>
                    </a:ext>
                  </a:extLst>
                </a:gridCol>
              </a:tblGrid>
              <a:tr h="530069">
                <a:tc>
                  <a:txBody>
                    <a:bodyPr/>
                    <a:lstStyle/>
                    <a:p>
                      <a:pPr algn="l" fontAlgn="b"/>
                      <a:endParaRPr lang="en-US" sz="1500" b="0" i="0" u="none" strike="noStrike" cap="all" spc="150" dirty="0">
                        <a:solidFill>
                          <a:schemeClr val="lt1"/>
                        </a:solidFill>
                        <a:effectLst/>
                        <a:latin typeface="Calibri"/>
                      </a:endParaRPr>
                    </a:p>
                  </a:txBody>
                  <a:tcPr marL="115415" marR="115415" marT="115415" marB="115415" anchor="b">
                    <a:lnL w="12700" cmpd="sng">
                      <a:noFill/>
                    </a:lnL>
                    <a:lnR w="12700" cmpd="sng">
                      <a:noFill/>
                    </a:lnR>
                    <a:lnT w="12700" cmpd="sng">
                      <a:noFill/>
                    </a:lnT>
                    <a:lnB w="38100" cmpd="sng">
                      <a:noFill/>
                    </a:lnB>
                    <a:solidFill>
                      <a:srgbClr val="505356"/>
                    </a:solidFill>
                  </a:tcPr>
                </a:tc>
                <a:tc gridSpan="2">
                  <a:txBody>
                    <a:bodyPr/>
                    <a:lstStyle/>
                    <a:p>
                      <a:pPr algn="l" fontAlgn="b"/>
                      <a:r>
                        <a:rPr lang="en-US" sz="1500" b="0" i="0" u="none" strike="noStrike" cap="all" spc="150" dirty="0">
                          <a:solidFill>
                            <a:schemeClr val="lt1"/>
                          </a:solidFill>
                          <a:effectLst/>
                          <a:latin typeface="Calibri"/>
                        </a:rPr>
                        <a:t>                </a:t>
                      </a:r>
                      <a:r>
                        <a:rPr lang="en-US" sz="1700" b="0" i="0" u="none" strike="noStrike" cap="all" spc="150" dirty="0">
                          <a:solidFill>
                            <a:schemeClr val="lt1"/>
                          </a:solidFill>
                          <a:effectLst/>
                          <a:latin typeface="Calibri"/>
                        </a:rPr>
                        <a:t>EQUIPMENT</a:t>
                      </a:r>
                    </a:p>
                  </a:txBody>
                  <a:tcPr marL="115415" marR="115415" marT="115415" marB="115415" anchor="b">
                    <a:lnL w="12700" cmpd="sng">
                      <a:noFill/>
                    </a:lnL>
                    <a:lnR w="12700" cmpd="sng">
                      <a:noFill/>
                    </a:lnR>
                    <a:lnT w="12700" cmpd="sng">
                      <a:noFill/>
                    </a:lnT>
                    <a:lnB w="38100" cmpd="sng">
                      <a:noFill/>
                    </a:lnB>
                    <a:solidFill>
                      <a:srgbClr val="505356"/>
                    </a:solidFill>
                  </a:tcPr>
                </a:tc>
                <a:tc hMerge="1">
                  <a:txBody>
                    <a:bodyPr/>
                    <a:lstStyle/>
                    <a:p>
                      <a:endParaRPr lang="en-US"/>
                    </a:p>
                  </a:txBody>
                  <a:tcPr/>
                </a:tc>
                <a:extLst>
                  <a:ext uri="{0D108BD9-81ED-4DB2-BD59-A6C34878D82A}">
                    <a16:rowId xmlns:a16="http://schemas.microsoft.com/office/drawing/2014/main" val="3630138116"/>
                  </a:ext>
                </a:extLst>
              </a:tr>
              <a:tr h="471395">
                <a:tc>
                  <a:txBody>
                    <a:bodyPr/>
                    <a:lstStyle/>
                    <a:p>
                      <a:pPr algn="l" fontAlgn="b"/>
                      <a:endParaRPr lang="en-US" sz="1200" b="0" i="0" u="none" strike="noStrike" cap="none" spc="0" dirty="0">
                        <a:solidFill>
                          <a:schemeClr val="tx1"/>
                        </a:solidFill>
                        <a:effectLst/>
                        <a:latin typeface="Calibri"/>
                      </a:endParaRPr>
                    </a:p>
                  </a:txBody>
                  <a:tcPr marL="115415" marR="115415" marT="115415" marB="115415" anchor="b">
                    <a:lnL w="12700" cmpd="sng">
                      <a:noFill/>
                      <a:prstDash val="solid"/>
                    </a:lnL>
                    <a:lnR w="12700" cmpd="sng">
                      <a:noFill/>
                      <a:prstDash val="solid"/>
                    </a:lnR>
                    <a:lnT w="38100" cmpd="sng">
                      <a:noFill/>
                    </a:lnT>
                    <a:lnB w="12700" cmpd="sng">
                      <a:noFill/>
                      <a:prstDash val="solid"/>
                    </a:lnB>
                    <a:noFill/>
                  </a:tcPr>
                </a:tc>
                <a:tc>
                  <a:txBody>
                    <a:bodyPr/>
                    <a:lstStyle/>
                    <a:p>
                      <a:pPr algn="l" fontAlgn="b"/>
                      <a:r>
                        <a:rPr lang="en-US" sz="1300" b="1" i="0" u="none" strike="noStrike" cap="none" spc="0" dirty="0">
                          <a:solidFill>
                            <a:schemeClr val="tx1"/>
                          </a:solidFill>
                          <a:effectLst/>
                          <a:latin typeface="Calibri"/>
                        </a:rPr>
                        <a:t>2023 due/ previously ordered</a:t>
                      </a:r>
                    </a:p>
                  </a:txBody>
                  <a:tcPr marL="115415" marR="115415" marT="115415" marB="115415" anchor="b">
                    <a:lnL w="12700" cmpd="sng">
                      <a:noFill/>
                      <a:prstDash val="solid"/>
                    </a:lnL>
                    <a:lnR w="12700" cmpd="sng">
                      <a:noFill/>
                      <a:prstDash val="solid"/>
                    </a:lnR>
                    <a:lnT w="38100" cmpd="sng">
                      <a:noFill/>
                    </a:lnT>
                    <a:lnB w="12700" cmpd="sng">
                      <a:noFill/>
                      <a:prstDash val="solid"/>
                    </a:lnB>
                    <a:noFill/>
                  </a:tcPr>
                </a:tc>
                <a:tc>
                  <a:txBody>
                    <a:bodyPr/>
                    <a:lstStyle/>
                    <a:p>
                      <a:pPr algn="l" fontAlgn="b"/>
                      <a:r>
                        <a:rPr lang="en-US" sz="1300" b="1" i="0" u="none" strike="noStrike" cap="none" spc="0" dirty="0">
                          <a:solidFill>
                            <a:schemeClr val="tx1"/>
                          </a:solidFill>
                          <a:effectLst/>
                          <a:latin typeface="Calibri"/>
                        </a:rPr>
                        <a:t>2023 Requested/ not in budget</a:t>
                      </a:r>
                    </a:p>
                  </a:txBody>
                  <a:tcPr marL="115415" marR="115415" marT="115415" marB="115415" anchor="b">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2705830634"/>
                  </a:ext>
                </a:extLst>
              </a:tr>
              <a:tr h="471395">
                <a:tc>
                  <a:txBody>
                    <a:bodyPr/>
                    <a:lstStyle/>
                    <a:p>
                      <a:pPr algn="l" fontAlgn="b"/>
                      <a:r>
                        <a:rPr lang="en-US" sz="1300" b="0" i="0" u="none" strike="noStrike" cap="none" spc="0" dirty="0">
                          <a:solidFill>
                            <a:schemeClr val="tx1"/>
                          </a:solidFill>
                          <a:effectLst/>
                          <a:latin typeface="Calibri"/>
                        </a:rPr>
                        <a:t>Golf Course</a:t>
                      </a:r>
                    </a:p>
                  </a:txBody>
                  <a:tcPr marL="115415" marR="115415" marT="115415" marB="115415" anchor="b">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l" fontAlgn="b"/>
                      <a:r>
                        <a:rPr lang="en-US" sz="1300" b="0" i="0" u="none" strike="noStrike" cap="none" spc="0" dirty="0">
                          <a:solidFill>
                            <a:schemeClr val="tx1"/>
                          </a:solidFill>
                          <a:effectLst/>
                          <a:latin typeface="Calibri"/>
                        </a:rPr>
                        <a:t>2 Triplex Mowers</a:t>
                      </a:r>
                    </a:p>
                  </a:txBody>
                  <a:tcPr marL="115415" marR="115415" marT="115415" marB="115415" anchor="b">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l" fontAlgn="b"/>
                      <a:r>
                        <a:rPr lang="en-US" sz="1300" b="0" i="0" u="none" strike="noStrike" cap="none" spc="0" dirty="0">
                          <a:solidFill>
                            <a:schemeClr val="tx1"/>
                          </a:solidFill>
                          <a:effectLst/>
                          <a:latin typeface="Calibri"/>
                        </a:rPr>
                        <a:t>2 Triplex Mowers</a:t>
                      </a:r>
                    </a:p>
                  </a:txBody>
                  <a:tcPr marL="115415" marR="115415" marT="115415" marB="115415" anchor="b">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2837665420"/>
                  </a:ext>
                </a:extLst>
              </a:tr>
              <a:tr h="471395">
                <a:tc>
                  <a:txBody>
                    <a:bodyPr/>
                    <a:lstStyle/>
                    <a:p>
                      <a:pPr algn="l" fontAlgn="b"/>
                      <a:endParaRPr lang="en-US" sz="1300" b="0" i="0" u="none" strike="noStrike" cap="none" spc="0" dirty="0">
                        <a:solidFill>
                          <a:schemeClr val="tx1"/>
                        </a:solidFill>
                        <a:effectLst/>
                        <a:latin typeface="Calibri"/>
                      </a:endParaRPr>
                    </a:p>
                  </a:txBody>
                  <a:tcPr marL="115415" marR="115415" marT="115415" marB="115415"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r>
                        <a:rPr lang="en-US" sz="1300" b="0" i="0" u="none" strike="noStrike" cap="none" spc="0" dirty="0">
                          <a:solidFill>
                            <a:schemeClr val="tx1"/>
                          </a:solidFill>
                          <a:effectLst/>
                          <a:latin typeface="Calibri"/>
                        </a:rPr>
                        <a:t>Greens Sprayer</a:t>
                      </a:r>
                    </a:p>
                  </a:txBody>
                  <a:tcPr marL="115415" marR="115415" marT="115415" marB="115415"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r>
                        <a:rPr lang="en-US" sz="1300" b="0" i="0" u="none" strike="noStrike" cap="none" spc="0" dirty="0">
                          <a:solidFill>
                            <a:schemeClr val="tx1"/>
                          </a:solidFill>
                          <a:effectLst/>
                          <a:latin typeface="Calibri"/>
                        </a:rPr>
                        <a:t>2 Utility Carts</a:t>
                      </a:r>
                    </a:p>
                  </a:txBody>
                  <a:tcPr marL="115415" marR="115415" marT="115415" marB="115415"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351519101"/>
                  </a:ext>
                </a:extLst>
              </a:tr>
              <a:tr h="471395">
                <a:tc>
                  <a:txBody>
                    <a:bodyPr/>
                    <a:lstStyle/>
                    <a:p>
                      <a:pPr algn="l" fontAlgn="b"/>
                      <a:endParaRPr lang="en-US" sz="1300" b="0" i="0" u="none" strike="noStrike" cap="none" spc="0" dirty="0">
                        <a:solidFill>
                          <a:schemeClr val="tx1"/>
                        </a:solidFill>
                        <a:effectLst/>
                        <a:latin typeface="Calibri"/>
                      </a:endParaRPr>
                    </a:p>
                  </a:txBody>
                  <a:tcPr marL="115415" marR="115415" marT="115415" marB="115415" anchor="b">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l" fontAlgn="b"/>
                      <a:r>
                        <a:rPr lang="en-US" sz="1300" b="0" i="0" u="none" strike="noStrike" cap="none" spc="0" dirty="0">
                          <a:solidFill>
                            <a:schemeClr val="tx1"/>
                          </a:solidFill>
                          <a:effectLst/>
                          <a:latin typeface="Calibri"/>
                        </a:rPr>
                        <a:t>Large Sprayer</a:t>
                      </a:r>
                    </a:p>
                  </a:txBody>
                  <a:tcPr marL="115415" marR="115415" marT="115415" marB="115415" anchor="b">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l" fontAlgn="b"/>
                      <a:r>
                        <a:rPr lang="en-US" sz="1300" b="0" i="0" u="none" strike="noStrike" cap="none" spc="0" dirty="0">
                          <a:solidFill>
                            <a:schemeClr val="tx1"/>
                          </a:solidFill>
                          <a:effectLst/>
                          <a:latin typeface="Calibri"/>
                        </a:rPr>
                        <a:t>Large Rough Mower</a:t>
                      </a:r>
                    </a:p>
                  </a:txBody>
                  <a:tcPr marL="115415" marR="115415" marT="115415" marB="115415" anchor="b">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1759900938"/>
                  </a:ext>
                </a:extLst>
              </a:tr>
              <a:tr h="471395">
                <a:tc>
                  <a:txBody>
                    <a:bodyPr/>
                    <a:lstStyle/>
                    <a:p>
                      <a:pPr algn="l" fontAlgn="b"/>
                      <a:endParaRPr lang="en-US" sz="1300" b="0" i="0" u="none" strike="noStrike" cap="none" spc="0" dirty="0">
                        <a:solidFill>
                          <a:schemeClr val="tx1"/>
                        </a:solidFill>
                        <a:effectLst/>
                        <a:latin typeface="Calibri"/>
                      </a:endParaRPr>
                    </a:p>
                  </a:txBody>
                  <a:tcPr marL="115415" marR="115415" marT="115415" marB="115415"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r>
                        <a:rPr lang="en-US" sz="1300" b="0" i="0" u="none" strike="noStrike" cap="none" spc="0" dirty="0">
                          <a:solidFill>
                            <a:schemeClr val="tx1"/>
                          </a:solidFill>
                          <a:effectLst/>
                          <a:latin typeface="Calibri"/>
                        </a:rPr>
                        <a:t>2 Vertical Reel Sets</a:t>
                      </a:r>
                    </a:p>
                  </a:txBody>
                  <a:tcPr marL="115415" marR="115415" marT="115415" marB="115415"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r>
                        <a:rPr lang="en-US" sz="1300" b="0" i="0" u="none" strike="noStrike" cap="none" spc="0" dirty="0">
                          <a:solidFill>
                            <a:schemeClr val="tx1"/>
                          </a:solidFill>
                          <a:effectLst/>
                          <a:latin typeface="Calibri"/>
                        </a:rPr>
                        <a:t>Bunker Rake</a:t>
                      </a:r>
                    </a:p>
                  </a:txBody>
                  <a:tcPr marL="115415" marR="115415" marT="115415" marB="115415"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804613273"/>
                  </a:ext>
                </a:extLst>
              </a:tr>
              <a:tr h="471395">
                <a:tc>
                  <a:txBody>
                    <a:bodyPr/>
                    <a:lstStyle/>
                    <a:p>
                      <a:pPr algn="l" fontAlgn="b"/>
                      <a:endParaRPr lang="en-US" sz="1300" b="0" i="0" u="none" strike="noStrike" cap="none" spc="0" dirty="0">
                        <a:solidFill>
                          <a:schemeClr val="tx1"/>
                        </a:solidFill>
                        <a:effectLst/>
                        <a:latin typeface="Calibri"/>
                      </a:endParaRPr>
                    </a:p>
                  </a:txBody>
                  <a:tcPr marL="115415" marR="115415" marT="115415" marB="115415" anchor="b">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l" fontAlgn="b"/>
                      <a:endParaRPr lang="en-US" sz="1300" b="0" i="0" u="none" strike="noStrike" cap="none" spc="0" dirty="0">
                        <a:solidFill>
                          <a:schemeClr val="tx1"/>
                        </a:solidFill>
                        <a:effectLst/>
                        <a:latin typeface="Calibri"/>
                      </a:endParaRPr>
                    </a:p>
                  </a:txBody>
                  <a:tcPr marL="115415" marR="115415" marT="115415" marB="115415" anchor="b">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l" fontAlgn="b"/>
                      <a:r>
                        <a:rPr lang="en-US" sz="1300" b="0" i="0" u="none" strike="noStrike" cap="none" spc="0" dirty="0">
                          <a:solidFill>
                            <a:schemeClr val="tx1"/>
                          </a:solidFill>
                          <a:effectLst/>
                          <a:latin typeface="Calibri"/>
                        </a:rPr>
                        <a:t>Trim Mower</a:t>
                      </a:r>
                    </a:p>
                  </a:txBody>
                  <a:tcPr marL="115415" marR="115415" marT="115415" marB="115415" anchor="b">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2280422673"/>
                  </a:ext>
                </a:extLst>
              </a:tr>
              <a:tr h="471395">
                <a:tc>
                  <a:txBody>
                    <a:bodyPr/>
                    <a:lstStyle/>
                    <a:p>
                      <a:pPr algn="l" fontAlgn="b"/>
                      <a:endParaRPr lang="en-US" sz="1300" b="0" i="0" u="none" strike="noStrike" cap="none" spc="0" dirty="0">
                        <a:solidFill>
                          <a:schemeClr val="tx1"/>
                        </a:solidFill>
                        <a:effectLst/>
                        <a:latin typeface="Calibri"/>
                      </a:endParaRPr>
                    </a:p>
                  </a:txBody>
                  <a:tcPr marL="115415" marR="115415" marT="115415" marB="115415"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endParaRPr lang="en-US" sz="1300" b="0" i="0" u="none" strike="noStrike" cap="none" spc="0" dirty="0">
                        <a:solidFill>
                          <a:schemeClr val="tx1"/>
                        </a:solidFill>
                        <a:effectLst/>
                        <a:latin typeface="Calibri"/>
                      </a:endParaRPr>
                    </a:p>
                  </a:txBody>
                  <a:tcPr marL="115415" marR="115415" marT="115415" marB="115415"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r>
                        <a:rPr lang="en-US" sz="1300" b="0" i="0" u="none" strike="noStrike" cap="none" spc="0" dirty="0">
                          <a:solidFill>
                            <a:schemeClr val="tx1"/>
                          </a:solidFill>
                          <a:effectLst/>
                          <a:latin typeface="Calibri"/>
                        </a:rPr>
                        <a:t>Core Harvester</a:t>
                      </a:r>
                    </a:p>
                  </a:txBody>
                  <a:tcPr marL="115415" marR="115415" marT="115415" marB="115415"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786732284"/>
                  </a:ext>
                </a:extLst>
              </a:tr>
              <a:tr h="471395">
                <a:tc>
                  <a:txBody>
                    <a:bodyPr/>
                    <a:lstStyle/>
                    <a:p>
                      <a:pPr algn="l" fontAlgn="b"/>
                      <a:r>
                        <a:rPr lang="en-US" sz="1300" b="0" i="0" u="none" strike="noStrike" cap="none" spc="0" dirty="0">
                          <a:solidFill>
                            <a:schemeClr val="tx1"/>
                          </a:solidFill>
                          <a:effectLst/>
                          <a:latin typeface="Calibri"/>
                        </a:rPr>
                        <a:t>Parks and Recreation</a:t>
                      </a:r>
                    </a:p>
                  </a:txBody>
                  <a:tcPr marL="115415" marR="115415" marT="115415" marB="115415" anchor="b">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l" fontAlgn="b"/>
                      <a:endParaRPr lang="en-US" sz="1300" b="0" i="0" u="none" strike="noStrike" cap="none" spc="0" dirty="0">
                        <a:solidFill>
                          <a:schemeClr val="tx1"/>
                        </a:solidFill>
                        <a:effectLst/>
                        <a:latin typeface="Calibri"/>
                      </a:endParaRPr>
                    </a:p>
                  </a:txBody>
                  <a:tcPr marL="115415" marR="115415" marT="115415" marB="115415" anchor="b">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l" fontAlgn="b"/>
                      <a:r>
                        <a:rPr lang="en-US" sz="1300" b="0" i="0" u="none" strike="noStrike" cap="none" spc="0" dirty="0">
                          <a:solidFill>
                            <a:schemeClr val="tx1"/>
                          </a:solidFill>
                          <a:effectLst/>
                          <a:latin typeface="Calibri"/>
                        </a:rPr>
                        <a:t>Pickup</a:t>
                      </a:r>
                    </a:p>
                  </a:txBody>
                  <a:tcPr marL="115415" marR="115415" marT="115415" marB="115415" anchor="b">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2287066464"/>
                  </a:ext>
                </a:extLst>
              </a:tr>
              <a:tr h="471395">
                <a:tc>
                  <a:txBody>
                    <a:bodyPr/>
                    <a:lstStyle/>
                    <a:p>
                      <a:pPr algn="l" fontAlgn="b"/>
                      <a:endParaRPr lang="en-US" sz="1200" b="0" i="0" u="none" strike="noStrike" cap="none" spc="0" dirty="0">
                        <a:solidFill>
                          <a:schemeClr val="tx1"/>
                        </a:solidFill>
                        <a:effectLst/>
                        <a:latin typeface="Calibri"/>
                      </a:endParaRPr>
                    </a:p>
                  </a:txBody>
                  <a:tcPr marL="115415" marR="115415" marT="115415" marB="115415"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endParaRPr lang="en-US" sz="1300" b="0" i="0" u="none" strike="noStrike" cap="none" spc="0" dirty="0">
                        <a:solidFill>
                          <a:schemeClr val="tx1"/>
                        </a:solidFill>
                        <a:effectLst/>
                        <a:latin typeface="Calibri"/>
                      </a:endParaRPr>
                    </a:p>
                  </a:txBody>
                  <a:tcPr marL="115415" marR="115415" marT="115415" marB="115415" anchor="b">
                    <a:lnL w="12700" cmpd="sng">
                      <a:noFill/>
                      <a:prstDash val="solid"/>
                    </a:lnL>
                    <a:lnR w="12700" cmpd="sng">
                      <a:noFill/>
                      <a:prstDash val="solid"/>
                    </a:lnR>
                    <a:lnT w="12700" cmpd="sng">
                      <a:noFill/>
                      <a:prstDash val="solid"/>
                    </a:lnT>
                    <a:lnB w="12700" cmpd="sng">
                      <a:noFill/>
                      <a:prstDash val="solid"/>
                    </a:lnB>
                    <a:noFill/>
                  </a:tcPr>
                </a:tc>
                <a:tc>
                  <a:txBody>
                    <a:bodyPr/>
                    <a:lstStyle/>
                    <a:p>
                      <a:pPr algn="l" fontAlgn="b"/>
                      <a:r>
                        <a:rPr lang="en-US" sz="1300" b="0" i="0" u="none" strike="noStrike" cap="none" spc="0" dirty="0">
                          <a:solidFill>
                            <a:schemeClr val="tx1"/>
                          </a:solidFill>
                          <a:effectLst/>
                          <a:latin typeface="Calibri"/>
                        </a:rPr>
                        <a:t>2 Utility Carts</a:t>
                      </a:r>
                    </a:p>
                  </a:txBody>
                  <a:tcPr marL="115415" marR="115415" marT="115415" marB="115415"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196058630"/>
                  </a:ext>
                </a:extLst>
              </a:tr>
              <a:tr h="471395">
                <a:tc>
                  <a:txBody>
                    <a:bodyPr/>
                    <a:lstStyle/>
                    <a:p>
                      <a:pPr algn="l" fontAlgn="b"/>
                      <a:endParaRPr lang="en-US" sz="1200" b="0" i="0" u="none" strike="noStrike" cap="none" spc="0" dirty="0">
                        <a:solidFill>
                          <a:schemeClr val="tx1"/>
                        </a:solidFill>
                        <a:effectLst/>
                        <a:latin typeface="Calibri"/>
                      </a:endParaRPr>
                    </a:p>
                  </a:txBody>
                  <a:tcPr marL="115415" marR="115415" marT="115415" marB="115415" anchor="b">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l" fontAlgn="b"/>
                      <a:endParaRPr lang="en-US" sz="1300" b="0" i="0" u="none" strike="noStrike" cap="none" spc="0" dirty="0">
                        <a:solidFill>
                          <a:schemeClr val="tx1"/>
                        </a:solidFill>
                        <a:effectLst/>
                        <a:latin typeface="Calibri"/>
                      </a:endParaRPr>
                    </a:p>
                  </a:txBody>
                  <a:tcPr marL="115415" marR="115415" marT="115415" marB="115415" anchor="b">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pPr algn="l" fontAlgn="b"/>
                      <a:r>
                        <a:rPr lang="en-US" sz="1300" b="0" i="0" u="none" strike="noStrike" cap="none" spc="0" dirty="0">
                          <a:solidFill>
                            <a:schemeClr val="tx1"/>
                          </a:solidFill>
                          <a:effectLst/>
                          <a:latin typeface="Calibri"/>
                        </a:rPr>
                        <a:t>2 New Mowers</a:t>
                      </a:r>
                    </a:p>
                  </a:txBody>
                  <a:tcPr marL="115415" marR="115415" marT="115415" marB="115415" anchor="b">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1083479378"/>
                  </a:ext>
                </a:extLst>
              </a:tr>
            </a:tbl>
          </a:graphicData>
        </a:graphic>
      </p:graphicFrame>
    </p:spTree>
    <p:extLst>
      <p:ext uri="{BB962C8B-B14F-4D97-AF65-F5344CB8AC3E}">
        <p14:creationId xmlns:p14="http://schemas.microsoft.com/office/powerpoint/2010/main" val="19415772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3" name="Rectangle 12">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graphicFrame>
        <p:nvGraphicFramePr>
          <p:cNvPr id="4" name="Content Placeholder 3">
            <a:extLst>
              <a:ext uri="{FF2B5EF4-FFF2-40B4-BE49-F238E27FC236}">
                <a16:creationId xmlns:a16="http://schemas.microsoft.com/office/drawing/2014/main" id="{1B4A9753-C912-7292-AAD4-AE829597097C}"/>
              </a:ext>
            </a:extLst>
          </p:cNvPr>
          <p:cNvGraphicFramePr>
            <a:graphicFrameLocks noGrp="1"/>
          </p:cNvGraphicFramePr>
          <p:nvPr>
            <p:ph idx="1"/>
            <p:extLst>
              <p:ext uri="{D42A27DB-BD31-4B8C-83A1-F6EECF244321}">
                <p14:modId xmlns:p14="http://schemas.microsoft.com/office/powerpoint/2010/main" val="2470991794"/>
              </p:ext>
            </p:extLst>
          </p:nvPr>
        </p:nvGraphicFramePr>
        <p:xfrm>
          <a:off x="5338622" y="639763"/>
          <a:ext cx="5604158" cy="5649927"/>
        </p:xfrm>
        <a:graphic>
          <a:graphicData uri="http://schemas.openxmlformats.org/drawingml/2006/table">
            <a:tbl>
              <a:tblPr firstRow="1" bandRow="1">
                <a:tableStyleId>{8799B23B-EC83-4686-B30A-512413B5E67A}</a:tableStyleId>
              </a:tblPr>
              <a:tblGrid>
                <a:gridCol w="980173">
                  <a:extLst>
                    <a:ext uri="{9D8B030D-6E8A-4147-A177-3AD203B41FA5}">
                      <a16:colId xmlns:a16="http://schemas.microsoft.com/office/drawing/2014/main" val="710915631"/>
                    </a:ext>
                  </a:extLst>
                </a:gridCol>
                <a:gridCol w="2321566">
                  <a:extLst>
                    <a:ext uri="{9D8B030D-6E8A-4147-A177-3AD203B41FA5}">
                      <a16:colId xmlns:a16="http://schemas.microsoft.com/office/drawing/2014/main" val="1147612421"/>
                    </a:ext>
                  </a:extLst>
                </a:gridCol>
                <a:gridCol w="2302419">
                  <a:extLst>
                    <a:ext uri="{9D8B030D-6E8A-4147-A177-3AD203B41FA5}">
                      <a16:colId xmlns:a16="http://schemas.microsoft.com/office/drawing/2014/main" val="3479619202"/>
                    </a:ext>
                  </a:extLst>
                </a:gridCol>
              </a:tblGrid>
              <a:tr h="279065">
                <a:tc>
                  <a:txBody>
                    <a:bodyPr/>
                    <a:lstStyle/>
                    <a:p>
                      <a:pPr algn="l" fontAlgn="b"/>
                      <a:endParaRPr lang="en-US" sz="800" b="0" i="0" u="none" strike="noStrike" dirty="0">
                        <a:solidFill>
                          <a:srgbClr val="000000"/>
                        </a:solidFill>
                        <a:effectLst/>
                        <a:latin typeface="Calibri"/>
                      </a:endParaRPr>
                    </a:p>
                  </a:txBody>
                  <a:tcPr marL="2752" marR="2752" marT="2752" marB="16512" anchor="b"/>
                </a:tc>
                <a:tc gridSpan="2">
                  <a:txBody>
                    <a:bodyPr/>
                    <a:lstStyle/>
                    <a:p>
                      <a:pPr algn="l" fontAlgn="b"/>
                      <a:r>
                        <a:rPr lang="en-US" sz="1200" b="1" u="none" strike="noStrike" dirty="0">
                          <a:solidFill>
                            <a:srgbClr val="000000"/>
                          </a:solidFill>
                          <a:effectLst/>
                        </a:rPr>
                        <a:t>                                                          </a:t>
                      </a:r>
                      <a:r>
                        <a:rPr lang="en-US" sz="1500" b="1" u="none" strike="noStrike" dirty="0">
                          <a:solidFill>
                            <a:srgbClr val="000000"/>
                          </a:solidFill>
                          <a:effectLst/>
                        </a:rPr>
                        <a:t>Personnel </a:t>
                      </a:r>
                      <a:endParaRPr lang="en-US" sz="1200" b="1" i="0" u="none" strike="noStrike" dirty="0">
                        <a:solidFill>
                          <a:srgbClr val="000000"/>
                        </a:solidFill>
                        <a:effectLst/>
                        <a:latin typeface="Calibri"/>
                      </a:endParaRPr>
                    </a:p>
                  </a:txBody>
                  <a:tcPr marL="2752" marR="2752" marT="2752" marB="16512" anchor="b"/>
                </a:tc>
                <a:tc hMerge="1">
                  <a:txBody>
                    <a:bodyPr/>
                    <a:lstStyle/>
                    <a:p>
                      <a:endParaRPr lang="en-US"/>
                    </a:p>
                  </a:txBody>
                  <a:tcPr/>
                </a:tc>
                <a:extLst>
                  <a:ext uri="{0D108BD9-81ED-4DB2-BD59-A6C34878D82A}">
                    <a16:rowId xmlns:a16="http://schemas.microsoft.com/office/drawing/2014/main" val="880836744"/>
                  </a:ext>
                </a:extLst>
              </a:tr>
              <a:tr h="202653">
                <a:tc>
                  <a:txBody>
                    <a:bodyPr/>
                    <a:lstStyle/>
                    <a:p>
                      <a:pPr algn="l" fontAlgn="b"/>
                      <a:endParaRPr lang="en-US" sz="1200" b="0" i="0" u="none" strike="noStrike" dirty="0">
                        <a:solidFill>
                          <a:srgbClr val="000000"/>
                        </a:solidFill>
                        <a:effectLst/>
                        <a:latin typeface="Calibri"/>
                      </a:endParaRPr>
                    </a:p>
                  </a:txBody>
                  <a:tcPr marL="2752" marR="2752" marT="2752" marB="16512" anchor="b"/>
                </a:tc>
                <a:tc>
                  <a:txBody>
                    <a:bodyPr/>
                    <a:lstStyle/>
                    <a:p>
                      <a:pPr algn="ctr" fontAlgn="b"/>
                      <a:r>
                        <a:rPr lang="en-US" sz="1000" b="1" u="none" strike="noStrike" dirty="0">
                          <a:solidFill>
                            <a:srgbClr val="000000"/>
                          </a:solidFill>
                          <a:effectLst/>
                        </a:rPr>
                        <a:t>Allotted</a:t>
                      </a:r>
                      <a:endParaRPr lang="en-US" sz="1000" b="1" i="0" u="none" strike="noStrike" dirty="0">
                        <a:solidFill>
                          <a:srgbClr val="000000"/>
                        </a:solidFill>
                        <a:effectLst/>
                        <a:latin typeface="Calibri"/>
                      </a:endParaRPr>
                    </a:p>
                  </a:txBody>
                  <a:tcPr marL="2752" marR="2752" marT="2752" marB="16512" anchor="b"/>
                </a:tc>
                <a:tc>
                  <a:txBody>
                    <a:bodyPr/>
                    <a:lstStyle/>
                    <a:p>
                      <a:pPr algn="ctr" fontAlgn="b"/>
                      <a:r>
                        <a:rPr lang="en-US" sz="1000" b="1" u="none" strike="noStrike" dirty="0">
                          <a:solidFill>
                            <a:srgbClr val="000000"/>
                          </a:solidFill>
                          <a:effectLst/>
                        </a:rPr>
                        <a:t>Needed</a:t>
                      </a:r>
                      <a:endParaRPr lang="en-US" sz="1000" b="1" i="0" u="none" strike="noStrike" dirty="0">
                        <a:solidFill>
                          <a:srgbClr val="000000"/>
                        </a:solidFill>
                        <a:effectLst/>
                        <a:latin typeface="Calibri"/>
                      </a:endParaRPr>
                    </a:p>
                  </a:txBody>
                  <a:tcPr marL="2752" marR="2752" marT="2752" marB="16512" anchor="b"/>
                </a:tc>
                <a:extLst>
                  <a:ext uri="{0D108BD9-81ED-4DB2-BD59-A6C34878D82A}">
                    <a16:rowId xmlns:a16="http://schemas.microsoft.com/office/drawing/2014/main" val="289284600"/>
                  </a:ext>
                </a:extLst>
              </a:tr>
              <a:tr h="228124">
                <a:tc>
                  <a:txBody>
                    <a:bodyPr/>
                    <a:lstStyle/>
                    <a:p>
                      <a:pPr algn="l" fontAlgn="b"/>
                      <a:r>
                        <a:rPr lang="en-US" sz="1200" b="0" u="none" strike="noStrike" dirty="0">
                          <a:solidFill>
                            <a:srgbClr val="000000"/>
                          </a:solidFill>
                          <a:effectLst/>
                        </a:rPr>
                        <a:t>Golf course</a:t>
                      </a:r>
                      <a:endParaRPr lang="en-US" sz="1200" b="0" i="0" u="none" strike="noStrike" dirty="0">
                        <a:solidFill>
                          <a:srgbClr val="000000"/>
                        </a:solidFill>
                        <a:effectLst/>
                        <a:latin typeface="Calibri"/>
                      </a:endParaRPr>
                    </a:p>
                  </a:txBody>
                  <a:tcPr marL="2752" marR="2752" marT="2752" marB="16512" anchor="b"/>
                </a:tc>
                <a:tc>
                  <a:txBody>
                    <a:bodyPr/>
                    <a:lstStyle/>
                    <a:p>
                      <a:pPr algn="l" fontAlgn="b"/>
                      <a:r>
                        <a:rPr lang="en-US" sz="1000" b="0" u="none" strike="noStrike" dirty="0">
                          <a:solidFill>
                            <a:srgbClr val="000000"/>
                          </a:solidFill>
                          <a:effectLst/>
                        </a:rPr>
                        <a:t>Greens Keeper</a:t>
                      </a:r>
                      <a:endParaRPr lang="en-US" sz="1000" b="0" i="0" u="none" strike="noStrike" dirty="0">
                        <a:solidFill>
                          <a:srgbClr val="000000"/>
                        </a:solidFill>
                        <a:effectLst/>
                        <a:latin typeface="Calibri"/>
                      </a:endParaRPr>
                    </a:p>
                  </a:txBody>
                  <a:tcPr marL="2752" marR="2752" marT="2752" marB="16512" anchor="b"/>
                </a:tc>
                <a:tc>
                  <a:txBody>
                    <a:bodyPr/>
                    <a:lstStyle/>
                    <a:p>
                      <a:pPr algn="l" fontAlgn="b"/>
                      <a:r>
                        <a:rPr lang="en-US" sz="1000" b="0" u="none" strike="noStrike" dirty="0">
                          <a:solidFill>
                            <a:srgbClr val="000000"/>
                          </a:solidFill>
                          <a:effectLst/>
                        </a:rPr>
                        <a:t>Greens Keeper</a:t>
                      </a:r>
                      <a:endParaRPr lang="en-US" sz="1000" b="0" i="0" u="none" strike="noStrike" dirty="0">
                        <a:solidFill>
                          <a:srgbClr val="000000"/>
                        </a:solidFill>
                        <a:effectLst/>
                        <a:latin typeface="Calibri"/>
                      </a:endParaRPr>
                    </a:p>
                  </a:txBody>
                  <a:tcPr marL="2752" marR="2752" marT="2752" marB="16512" anchor="b"/>
                </a:tc>
                <a:extLst>
                  <a:ext uri="{0D108BD9-81ED-4DB2-BD59-A6C34878D82A}">
                    <a16:rowId xmlns:a16="http://schemas.microsoft.com/office/drawing/2014/main" val="2310366464"/>
                  </a:ext>
                </a:extLst>
              </a:tr>
              <a:tr h="202653">
                <a:tc>
                  <a:txBody>
                    <a:bodyPr/>
                    <a:lstStyle/>
                    <a:p>
                      <a:pPr algn="l" fontAlgn="b"/>
                      <a:endParaRPr lang="en-US" sz="1200" b="0" i="0" u="none" strike="noStrike" dirty="0">
                        <a:solidFill>
                          <a:srgbClr val="000000"/>
                        </a:solidFill>
                        <a:effectLst/>
                        <a:latin typeface="Calibri"/>
                      </a:endParaRPr>
                    </a:p>
                  </a:txBody>
                  <a:tcPr marL="2752" marR="2752" marT="2752" marB="16512" anchor="b"/>
                </a:tc>
                <a:tc>
                  <a:txBody>
                    <a:bodyPr/>
                    <a:lstStyle/>
                    <a:p>
                      <a:pPr algn="l" fontAlgn="b"/>
                      <a:endParaRPr lang="en-US" sz="1000" b="0" i="0" u="none" strike="noStrike" dirty="0">
                        <a:solidFill>
                          <a:srgbClr val="000000"/>
                        </a:solidFill>
                        <a:effectLst/>
                        <a:latin typeface="Calibri"/>
                      </a:endParaRPr>
                    </a:p>
                  </a:txBody>
                  <a:tcPr marL="2752" marR="2752" marT="2752" marB="16512" anchor="b"/>
                </a:tc>
                <a:tc>
                  <a:txBody>
                    <a:bodyPr/>
                    <a:lstStyle/>
                    <a:p>
                      <a:pPr algn="l" fontAlgn="b"/>
                      <a:r>
                        <a:rPr lang="en-US" sz="1000" b="0" u="none" strike="noStrike" dirty="0">
                          <a:solidFill>
                            <a:srgbClr val="000000"/>
                          </a:solidFill>
                          <a:effectLst/>
                        </a:rPr>
                        <a:t>Mechanic</a:t>
                      </a:r>
                      <a:endParaRPr lang="en-US" sz="1000" b="0" i="0" u="none" strike="noStrike" dirty="0">
                        <a:solidFill>
                          <a:srgbClr val="000000"/>
                        </a:solidFill>
                        <a:effectLst/>
                        <a:latin typeface="Calibri"/>
                      </a:endParaRPr>
                    </a:p>
                  </a:txBody>
                  <a:tcPr marL="2752" marR="2752" marT="2752" marB="16512" anchor="b"/>
                </a:tc>
                <a:extLst>
                  <a:ext uri="{0D108BD9-81ED-4DB2-BD59-A6C34878D82A}">
                    <a16:rowId xmlns:a16="http://schemas.microsoft.com/office/drawing/2014/main" val="173705720"/>
                  </a:ext>
                </a:extLst>
              </a:tr>
              <a:tr h="202653">
                <a:tc>
                  <a:txBody>
                    <a:bodyPr/>
                    <a:lstStyle/>
                    <a:p>
                      <a:pPr algn="l" fontAlgn="b"/>
                      <a:endParaRPr lang="en-US" sz="1200" b="0" i="0" u="none" strike="noStrike" dirty="0">
                        <a:solidFill>
                          <a:srgbClr val="000000"/>
                        </a:solidFill>
                        <a:effectLst/>
                        <a:latin typeface="Calibri"/>
                      </a:endParaRPr>
                    </a:p>
                  </a:txBody>
                  <a:tcPr marL="2752" marR="2752" marT="2752" marB="16512" anchor="b"/>
                </a:tc>
                <a:tc>
                  <a:txBody>
                    <a:bodyPr/>
                    <a:lstStyle/>
                    <a:p>
                      <a:pPr algn="l" fontAlgn="b"/>
                      <a:r>
                        <a:rPr lang="en-US" sz="1000" b="0" u="none" strike="noStrike" dirty="0">
                          <a:solidFill>
                            <a:srgbClr val="000000"/>
                          </a:solidFill>
                          <a:effectLst/>
                        </a:rPr>
                        <a:t>Irrigation Tech</a:t>
                      </a:r>
                      <a:endParaRPr lang="en-US" sz="1000" b="0" i="0" u="none" strike="noStrike" dirty="0">
                        <a:solidFill>
                          <a:srgbClr val="000000"/>
                        </a:solidFill>
                        <a:effectLst/>
                        <a:latin typeface="Calibri"/>
                      </a:endParaRPr>
                    </a:p>
                  </a:txBody>
                  <a:tcPr marL="2752" marR="2752" marT="2752" marB="16512" anchor="b"/>
                </a:tc>
                <a:tc>
                  <a:txBody>
                    <a:bodyPr/>
                    <a:lstStyle/>
                    <a:p>
                      <a:pPr algn="l" fontAlgn="b"/>
                      <a:r>
                        <a:rPr lang="en-US" sz="1000" b="0" u="none" strike="noStrike" dirty="0">
                          <a:solidFill>
                            <a:srgbClr val="000000"/>
                          </a:solidFill>
                          <a:effectLst/>
                        </a:rPr>
                        <a:t>Irrigation Tech</a:t>
                      </a:r>
                      <a:endParaRPr lang="en-US" sz="1000" b="0" i="0" u="none" strike="noStrike" dirty="0">
                        <a:solidFill>
                          <a:srgbClr val="000000"/>
                        </a:solidFill>
                        <a:effectLst/>
                        <a:latin typeface="Calibri"/>
                      </a:endParaRPr>
                    </a:p>
                  </a:txBody>
                  <a:tcPr marL="2752" marR="2752" marT="2752" marB="16512" anchor="b"/>
                </a:tc>
                <a:extLst>
                  <a:ext uri="{0D108BD9-81ED-4DB2-BD59-A6C34878D82A}">
                    <a16:rowId xmlns:a16="http://schemas.microsoft.com/office/drawing/2014/main" val="942996066"/>
                  </a:ext>
                </a:extLst>
              </a:tr>
              <a:tr h="202653">
                <a:tc>
                  <a:txBody>
                    <a:bodyPr/>
                    <a:lstStyle/>
                    <a:p>
                      <a:pPr algn="l" fontAlgn="b"/>
                      <a:endParaRPr lang="en-US" sz="1200" b="0" i="0" u="none" strike="noStrike" dirty="0">
                        <a:solidFill>
                          <a:srgbClr val="000000"/>
                        </a:solidFill>
                        <a:effectLst/>
                        <a:latin typeface="Calibri"/>
                      </a:endParaRPr>
                    </a:p>
                  </a:txBody>
                  <a:tcPr marL="2752" marR="2752" marT="2752" marB="16512" anchor="b"/>
                </a:tc>
                <a:tc>
                  <a:txBody>
                    <a:bodyPr/>
                    <a:lstStyle/>
                    <a:p>
                      <a:pPr algn="l" fontAlgn="b"/>
                      <a:endParaRPr lang="en-US" sz="1000" b="0" i="0" u="none" strike="noStrike" dirty="0">
                        <a:solidFill>
                          <a:srgbClr val="000000"/>
                        </a:solidFill>
                        <a:effectLst/>
                        <a:latin typeface="Calibri"/>
                      </a:endParaRPr>
                    </a:p>
                  </a:txBody>
                  <a:tcPr marL="2752" marR="2752" marT="2752" marB="16512" anchor="b"/>
                </a:tc>
                <a:tc>
                  <a:txBody>
                    <a:bodyPr/>
                    <a:lstStyle/>
                    <a:p>
                      <a:pPr algn="l" fontAlgn="b"/>
                      <a:r>
                        <a:rPr lang="en-US" sz="1000" b="0" u="none" strike="noStrike" dirty="0">
                          <a:solidFill>
                            <a:srgbClr val="000000"/>
                          </a:solidFill>
                          <a:effectLst/>
                        </a:rPr>
                        <a:t>Asst. Irrigation Tech</a:t>
                      </a:r>
                      <a:endParaRPr lang="en-US" sz="1000" b="0" i="0" u="none" strike="noStrike" dirty="0">
                        <a:solidFill>
                          <a:srgbClr val="000000"/>
                        </a:solidFill>
                        <a:effectLst/>
                        <a:latin typeface="Calibri"/>
                      </a:endParaRPr>
                    </a:p>
                  </a:txBody>
                  <a:tcPr marL="2752" marR="2752" marT="2752" marB="16512" anchor="b"/>
                </a:tc>
                <a:extLst>
                  <a:ext uri="{0D108BD9-81ED-4DB2-BD59-A6C34878D82A}">
                    <a16:rowId xmlns:a16="http://schemas.microsoft.com/office/drawing/2014/main" val="967299702"/>
                  </a:ext>
                </a:extLst>
              </a:tr>
              <a:tr h="202653">
                <a:tc>
                  <a:txBody>
                    <a:bodyPr/>
                    <a:lstStyle/>
                    <a:p>
                      <a:pPr algn="l" fontAlgn="b"/>
                      <a:endParaRPr lang="en-US" sz="1200" b="0" i="0" u="none" strike="noStrike" dirty="0">
                        <a:solidFill>
                          <a:srgbClr val="000000"/>
                        </a:solidFill>
                        <a:effectLst/>
                        <a:latin typeface="Calibri"/>
                      </a:endParaRPr>
                    </a:p>
                  </a:txBody>
                  <a:tcPr marL="2752" marR="2752" marT="2752" marB="16512" anchor="b"/>
                </a:tc>
                <a:tc>
                  <a:txBody>
                    <a:bodyPr/>
                    <a:lstStyle/>
                    <a:p>
                      <a:pPr algn="l" fontAlgn="b"/>
                      <a:r>
                        <a:rPr lang="en-US" sz="1000" b="0" u="none" strike="noStrike" dirty="0">
                          <a:solidFill>
                            <a:srgbClr val="000000"/>
                          </a:solidFill>
                          <a:effectLst/>
                        </a:rPr>
                        <a:t>Full Time Laborer -3</a:t>
                      </a:r>
                      <a:endParaRPr lang="en-US" sz="1000" b="0" i="0" u="none" strike="noStrike" dirty="0">
                        <a:solidFill>
                          <a:srgbClr val="000000"/>
                        </a:solidFill>
                        <a:effectLst/>
                        <a:latin typeface="Calibri"/>
                      </a:endParaRPr>
                    </a:p>
                  </a:txBody>
                  <a:tcPr marL="2752" marR="2752" marT="2752" marB="16512" anchor="b"/>
                </a:tc>
                <a:tc>
                  <a:txBody>
                    <a:bodyPr/>
                    <a:lstStyle/>
                    <a:p>
                      <a:pPr algn="l" fontAlgn="b"/>
                      <a:r>
                        <a:rPr lang="en-US" sz="1000" b="0" u="none" strike="noStrike" dirty="0">
                          <a:solidFill>
                            <a:srgbClr val="000000"/>
                          </a:solidFill>
                          <a:effectLst/>
                        </a:rPr>
                        <a:t>Full time Laborer - 1</a:t>
                      </a:r>
                      <a:endParaRPr lang="en-US" sz="1000" b="0" i="0" u="none" strike="noStrike" dirty="0">
                        <a:solidFill>
                          <a:srgbClr val="000000"/>
                        </a:solidFill>
                        <a:effectLst/>
                        <a:latin typeface="Calibri"/>
                      </a:endParaRPr>
                    </a:p>
                  </a:txBody>
                  <a:tcPr marL="2752" marR="2752" marT="2752" marB="16512" anchor="b"/>
                </a:tc>
                <a:extLst>
                  <a:ext uri="{0D108BD9-81ED-4DB2-BD59-A6C34878D82A}">
                    <a16:rowId xmlns:a16="http://schemas.microsoft.com/office/drawing/2014/main" val="1265525306"/>
                  </a:ext>
                </a:extLst>
              </a:tr>
              <a:tr h="202653">
                <a:tc>
                  <a:txBody>
                    <a:bodyPr/>
                    <a:lstStyle/>
                    <a:p>
                      <a:pPr algn="l" fontAlgn="b"/>
                      <a:endParaRPr lang="en-US" sz="1200" b="0" i="0" u="none" strike="noStrike" dirty="0">
                        <a:solidFill>
                          <a:srgbClr val="000000"/>
                        </a:solidFill>
                        <a:effectLst/>
                        <a:latin typeface="Calibri"/>
                      </a:endParaRPr>
                    </a:p>
                  </a:txBody>
                  <a:tcPr marL="2752" marR="2752" marT="2752" marB="16512" anchor="b"/>
                </a:tc>
                <a:tc>
                  <a:txBody>
                    <a:bodyPr/>
                    <a:lstStyle/>
                    <a:p>
                      <a:pPr algn="l" fontAlgn="b"/>
                      <a:r>
                        <a:rPr lang="en-US" sz="1000" b="0" u="none" strike="noStrike" dirty="0">
                          <a:solidFill>
                            <a:srgbClr val="000000"/>
                          </a:solidFill>
                          <a:effectLst/>
                        </a:rPr>
                        <a:t>Seasonal/Part Time - 2</a:t>
                      </a:r>
                      <a:endParaRPr lang="en-US" sz="1000" b="0" i="0" u="none" strike="noStrike" dirty="0">
                        <a:solidFill>
                          <a:srgbClr val="000000"/>
                        </a:solidFill>
                        <a:effectLst/>
                        <a:latin typeface="Calibri"/>
                      </a:endParaRPr>
                    </a:p>
                  </a:txBody>
                  <a:tcPr marL="2752" marR="2752" marT="2752" marB="16512" anchor="b"/>
                </a:tc>
                <a:tc>
                  <a:txBody>
                    <a:bodyPr/>
                    <a:lstStyle/>
                    <a:p>
                      <a:pPr algn="l" fontAlgn="b"/>
                      <a:r>
                        <a:rPr lang="en-US" sz="1000" b="0" u="none" strike="noStrike" dirty="0">
                          <a:solidFill>
                            <a:srgbClr val="000000"/>
                          </a:solidFill>
                          <a:effectLst/>
                        </a:rPr>
                        <a:t>Seasonal/Part Time -5</a:t>
                      </a:r>
                      <a:endParaRPr lang="en-US" sz="1000" b="0" i="0" u="none" strike="noStrike" dirty="0">
                        <a:solidFill>
                          <a:srgbClr val="000000"/>
                        </a:solidFill>
                        <a:effectLst/>
                        <a:latin typeface="Calibri"/>
                      </a:endParaRPr>
                    </a:p>
                  </a:txBody>
                  <a:tcPr marL="2752" marR="2752" marT="2752" marB="16512" anchor="b"/>
                </a:tc>
                <a:extLst>
                  <a:ext uri="{0D108BD9-81ED-4DB2-BD59-A6C34878D82A}">
                    <a16:rowId xmlns:a16="http://schemas.microsoft.com/office/drawing/2014/main" val="676575913"/>
                  </a:ext>
                </a:extLst>
              </a:tr>
              <a:tr h="228124">
                <a:tc>
                  <a:txBody>
                    <a:bodyPr/>
                    <a:lstStyle/>
                    <a:p>
                      <a:pPr algn="l" fontAlgn="b"/>
                      <a:r>
                        <a:rPr lang="en-US" sz="1200" b="0" u="none" strike="noStrike" dirty="0">
                          <a:solidFill>
                            <a:srgbClr val="000000"/>
                          </a:solidFill>
                          <a:effectLst/>
                        </a:rPr>
                        <a:t>Pro Shop</a:t>
                      </a:r>
                      <a:endParaRPr lang="en-US" sz="1200" b="0" i="0" u="none" strike="noStrike" dirty="0">
                        <a:solidFill>
                          <a:srgbClr val="000000"/>
                        </a:solidFill>
                        <a:effectLst/>
                        <a:latin typeface="Calibri"/>
                      </a:endParaRPr>
                    </a:p>
                  </a:txBody>
                  <a:tcPr marL="2752" marR="2752" marT="2752" marB="16512" anchor="b"/>
                </a:tc>
                <a:tc>
                  <a:txBody>
                    <a:bodyPr/>
                    <a:lstStyle/>
                    <a:p>
                      <a:pPr algn="l" fontAlgn="b"/>
                      <a:r>
                        <a:rPr lang="en-US" sz="1000" b="0" u="none" strike="noStrike" dirty="0">
                          <a:solidFill>
                            <a:srgbClr val="000000"/>
                          </a:solidFill>
                          <a:effectLst/>
                        </a:rPr>
                        <a:t>Pro/Manager - 1</a:t>
                      </a:r>
                      <a:endParaRPr lang="en-US" sz="1000" b="0" i="0" u="none" strike="noStrike" dirty="0">
                        <a:solidFill>
                          <a:srgbClr val="000000"/>
                        </a:solidFill>
                        <a:effectLst/>
                        <a:latin typeface="Calibri"/>
                      </a:endParaRPr>
                    </a:p>
                  </a:txBody>
                  <a:tcPr marL="2752" marR="2752" marT="2752" marB="16512" anchor="b"/>
                </a:tc>
                <a:tc>
                  <a:txBody>
                    <a:bodyPr/>
                    <a:lstStyle/>
                    <a:p>
                      <a:pPr algn="l" fontAlgn="b"/>
                      <a:r>
                        <a:rPr lang="en-US" sz="1000" b="0" u="none" strike="noStrike" dirty="0">
                          <a:solidFill>
                            <a:srgbClr val="000000"/>
                          </a:solidFill>
                          <a:effectLst/>
                        </a:rPr>
                        <a:t>Pro Manager -1</a:t>
                      </a:r>
                      <a:endParaRPr lang="en-US" sz="1000" b="0" i="0" u="none" strike="noStrike" dirty="0">
                        <a:solidFill>
                          <a:srgbClr val="000000"/>
                        </a:solidFill>
                        <a:effectLst/>
                        <a:latin typeface="Calibri"/>
                      </a:endParaRPr>
                    </a:p>
                  </a:txBody>
                  <a:tcPr marL="2752" marR="2752" marT="2752" marB="16512" anchor="b"/>
                </a:tc>
                <a:extLst>
                  <a:ext uri="{0D108BD9-81ED-4DB2-BD59-A6C34878D82A}">
                    <a16:rowId xmlns:a16="http://schemas.microsoft.com/office/drawing/2014/main" val="345629578"/>
                  </a:ext>
                </a:extLst>
              </a:tr>
              <a:tr h="202653">
                <a:tc>
                  <a:txBody>
                    <a:bodyPr/>
                    <a:lstStyle/>
                    <a:p>
                      <a:pPr algn="l" fontAlgn="b"/>
                      <a:endParaRPr lang="en-US" sz="1200" b="0" i="0" u="none" strike="noStrike" dirty="0">
                        <a:solidFill>
                          <a:srgbClr val="000000"/>
                        </a:solidFill>
                        <a:effectLst/>
                        <a:latin typeface="Calibri"/>
                      </a:endParaRPr>
                    </a:p>
                  </a:txBody>
                  <a:tcPr marL="2752" marR="2752" marT="2752" marB="16512" anchor="b"/>
                </a:tc>
                <a:tc>
                  <a:txBody>
                    <a:bodyPr/>
                    <a:lstStyle/>
                    <a:p>
                      <a:pPr algn="l" fontAlgn="b"/>
                      <a:r>
                        <a:rPr lang="en-US" sz="1000" b="0" u="none" strike="noStrike" dirty="0">
                          <a:solidFill>
                            <a:srgbClr val="000000"/>
                          </a:solidFill>
                          <a:effectLst/>
                        </a:rPr>
                        <a:t>Asst. Pro. - 0</a:t>
                      </a:r>
                      <a:endParaRPr lang="en-US" sz="1000" b="0" i="0" u="none" strike="noStrike" dirty="0">
                        <a:solidFill>
                          <a:srgbClr val="000000"/>
                        </a:solidFill>
                        <a:effectLst/>
                        <a:latin typeface="Calibri"/>
                      </a:endParaRPr>
                    </a:p>
                  </a:txBody>
                  <a:tcPr marL="2752" marR="2752" marT="2752" marB="16512" anchor="b"/>
                </a:tc>
                <a:tc>
                  <a:txBody>
                    <a:bodyPr/>
                    <a:lstStyle/>
                    <a:p>
                      <a:pPr algn="l" fontAlgn="b"/>
                      <a:r>
                        <a:rPr lang="en-US" sz="1000" b="0" u="none" strike="noStrike" dirty="0">
                          <a:solidFill>
                            <a:srgbClr val="000000"/>
                          </a:solidFill>
                          <a:effectLst/>
                        </a:rPr>
                        <a:t>Asst. Pro -1</a:t>
                      </a:r>
                      <a:endParaRPr lang="en-US" sz="1000" b="0" i="0" u="none" strike="noStrike" dirty="0">
                        <a:solidFill>
                          <a:srgbClr val="000000"/>
                        </a:solidFill>
                        <a:effectLst/>
                        <a:latin typeface="Calibri"/>
                      </a:endParaRPr>
                    </a:p>
                  </a:txBody>
                  <a:tcPr marL="2752" marR="2752" marT="2752" marB="16512" anchor="b"/>
                </a:tc>
                <a:extLst>
                  <a:ext uri="{0D108BD9-81ED-4DB2-BD59-A6C34878D82A}">
                    <a16:rowId xmlns:a16="http://schemas.microsoft.com/office/drawing/2014/main" val="2540796925"/>
                  </a:ext>
                </a:extLst>
              </a:tr>
              <a:tr h="202653">
                <a:tc>
                  <a:txBody>
                    <a:bodyPr/>
                    <a:lstStyle/>
                    <a:p>
                      <a:pPr algn="l" fontAlgn="b"/>
                      <a:endParaRPr lang="en-US" sz="1200" b="0" i="0" u="none" strike="noStrike" dirty="0">
                        <a:solidFill>
                          <a:srgbClr val="000000"/>
                        </a:solidFill>
                        <a:effectLst/>
                        <a:latin typeface="Calibri"/>
                      </a:endParaRPr>
                    </a:p>
                  </a:txBody>
                  <a:tcPr marL="2752" marR="2752" marT="2752" marB="16512" anchor="b"/>
                </a:tc>
                <a:tc>
                  <a:txBody>
                    <a:bodyPr/>
                    <a:lstStyle/>
                    <a:p>
                      <a:pPr algn="l" fontAlgn="b"/>
                      <a:r>
                        <a:rPr lang="en-US" sz="1000" b="0" u="none" strike="noStrike" dirty="0">
                          <a:solidFill>
                            <a:srgbClr val="000000"/>
                          </a:solidFill>
                          <a:effectLst/>
                        </a:rPr>
                        <a:t>Staff - 2</a:t>
                      </a:r>
                      <a:endParaRPr lang="en-US" sz="1000" b="0" i="0" u="none" strike="noStrike" dirty="0">
                        <a:solidFill>
                          <a:srgbClr val="000000"/>
                        </a:solidFill>
                        <a:effectLst/>
                        <a:latin typeface="Calibri"/>
                      </a:endParaRPr>
                    </a:p>
                  </a:txBody>
                  <a:tcPr marL="2752" marR="2752" marT="2752" marB="16512" anchor="b"/>
                </a:tc>
                <a:tc>
                  <a:txBody>
                    <a:bodyPr/>
                    <a:lstStyle/>
                    <a:p>
                      <a:pPr algn="l" fontAlgn="b"/>
                      <a:r>
                        <a:rPr lang="en-US" sz="1000" b="0" u="none" strike="noStrike" dirty="0">
                          <a:solidFill>
                            <a:srgbClr val="000000"/>
                          </a:solidFill>
                          <a:effectLst/>
                        </a:rPr>
                        <a:t>Staff -2</a:t>
                      </a:r>
                      <a:endParaRPr lang="en-US" sz="1000" b="0" i="0" u="none" strike="noStrike" dirty="0">
                        <a:solidFill>
                          <a:srgbClr val="000000"/>
                        </a:solidFill>
                        <a:effectLst/>
                        <a:latin typeface="Calibri"/>
                      </a:endParaRPr>
                    </a:p>
                  </a:txBody>
                  <a:tcPr marL="2752" marR="2752" marT="2752" marB="16512" anchor="b"/>
                </a:tc>
                <a:extLst>
                  <a:ext uri="{0D108BD9-81ED-4DB2-BD59-A6C34878D82A}">
                    <a16:rowId xmlns:a16="http://schemas.microsoft.com/office/drawing/2014/main" val="4214253919"/>
                  </a:ext>
                </a:extLst>
              </a:tr>
              <a:tr h="202653">
                <a:tc>
                  <a:txBody>
                    <a:bodyPr/>
                    <a:lstStyle/>
                    <a:p>
                      <a:pPr algn="l" fontAlgn="b"/>
                      <a:endParaRPr lang="en-US" sz="1200" b="0" i="0" u="none" strike="noStrike" dirty="0">
                        <a:solidFill>
                          <a:srgbClr val="000000"/>
                        </a:solidFill>
                        <a:effectLst/>
                        <a:latin typeface="Calibri"/>
                      </a:endParaRPr>
                    </a:p>
                  </a:txBody>
                  <a:tcPr marL="2752" marR="2752" marT="2752" marB="16512" anchor="b"/>
                </a:tc>
                <a:tc>
                  <a:txBody>
                    <a:bodyPr/>
                    <a:lstStyle/>
                    <a:p>
                      <a:pPr algn="l" fontAlgn="b"/>
                      <a:r>
                        <a:rPr lang="en-US" sz="1000" b="0" u="none" strike="noStrike" dirty="0">
                          <a:solidFill>
                            <a:srgbClr val="000000"/>
                          </a:solidFill>
                          <a:effectLst/>
                        </a:rPr>
                        <a:t>Cart Wrangler -15</a:t>
                      </a:r>
                      <a:endParaRPr lang="en-US" sz="1000" b="0" i="0" u="none" strike="noStrike" dirty="0">
                        <a:solidFill>
                          <a:srgbClr val="000000"/>
                        </a:solidFill>
                        <a:effectLst/>
                        <a:latin typeface="Calibri"/>
                      </a:endParaRPr>
                    </a:p>
                  </a:txBody>
                  <a:tcPr marL="2752" marR="2752" marT="2752" marB="16512" anchor="b"/>
                </a:tc>
                <a:tc>
                  <a:txBody>
                    <a:bodyPr/>
                    <a:lstStyle/>
                    <a:p>
                      <a:pPr algn="l" fontAlgn="b"/>
                      <a:r>
                        <a:rPr lang="en-US" sz="1000" b="0" u="none" strike="noStrike" dirty="0">
                          <a:solidFill>
                            <a:srgbClr val="000000"/>
                          </a:solidFill>
                          <a:effectLst/>
                        </a:rPr>
                        <a:t>Cart Wrangler - 7</a:t>
                      </a:r>
                      <a:endParaRPr lang="en-US" sz="1000" b="0" i="0" u="none" strike="noStrike" dirty="0">
                        <a:solidFill>
                          <a:srgbClr val="000000"/>
                        </a:solidFill>
                        <a:effectLst/>
                        <a:latin typeface="Calibri"/>
                      </a:endParaRPr>
                    </a:p>
                  </a:txBody>
                  <a:tcPr marL="2752" marR="2752" marT="2752" marB="16512" anchor="b"/>
                </a:tc>
                <a:extLst>
                  <a:ext uri="{0D108BD9-81ED-4DB2-BD59-A6C34878D82A}">
                    <a16:rowId xmlns:a16="http://schemas.microsoft.com/office/drawing/2014/main" val="785967622"/>
                  </a:ext>
                </a:extLst>
              </a:tr>
              <a:tr h="228124">
                <a:tc>
                  <a:txBody>
                    <a:bodyPr/>
                    <a:lstStyle/>
                    <a:p>
                      <a:pPr algn="l" fontAlgn="b"/>
                      <a:r>
                        <a:rPr lang="en-US" sz="1200" b="0" u="none" strike="noStrike" dirty="0">
                          <a:solidFill>
                            <a:srgbClr val="000000"/>
                          </a:solidFill>
                          <a:effectLst/>
                        </a:rPr>
                        <a:t>Park and Rec</a:t>
                      </a:r>
                      <a:endParaRPr lang="en-US" sz="1200" b="0" i="0" u="none" strike="noStrike" dirty="0">
                        <a:solidFill>
                          <a:srgbClr val="000000"/>
                        </a:solidFill>
                        <a:effectLst/>
                        <a:latin typeface="Calibri"/>
                      </a:endParaRPr>
                    </a:p>
                  </a:txBody>
                  <a:tcPr marL="2752" marR="2752" marT="2752" marB="16512" anchor="b"/>
                </a:tc>
                <a:tc>
                  <a:txBody>
                    <a:bodyPr/>
                    <a:lstStyle/>
                    <a:p>
                      <a:pPr algn="l" fontAlgn="b"/>
                      <a:r>
                        <a:rPr lang="en-US" sz="1000" b="0" u="none" strike="noStrike" dirty="0">
                          <a:solidFill>
                            <a:srgbClr val="000000"/>
                          </a:solidFill>
                          <a:effectLst/>
                        </a:rPr>
                        <a:t>Manager - 1</a:t>
                      </a:r>
                      <a:endParaRPr lang="en-US" sz="1000" b="0" i="0" u="none" strike="noStrike" dirty="0">
                        <a:solidFill>
                          <a:srgbClr val="000000"/>
                        </a:solidFill>
                        <a:effectLst/>
                        <a:latin typeface="Calibri"/>
                      </a:endParaRPr>
                    </a:p>
                  </a:txBody>
                  <a:tcPr marL="2752" marR="2752" marT="2752" marB="16512" anchor="b"/>
                </a:tc>
                <a:tc>
                  <a:txBody>
                    <a:bodyPr/>
                    <a:lstStyle/>
                    <a:p>
                      <a:pPr algn="l" fontAlgn="b"/>
                      <a:r>
                        <a:rPr lang="en-US" sz="1000" b="0" u="none" strike="noStrike" dirty="0">
                          <a:solidFill>
                            <a:srgbClr val="000000"/>
                          </a:solidFill>
                          <a:effectLst/>
                        </a:rPr>
                        <a:t>Manager -</a:t>
                      </a:r>
                      <a:endParaRPr lang="en-US" sz="1000" b="0" i="0" u="none" strike="noStrike" dirty="0">
                        <a:solidFill>
                          <a:srgbClr val="000000"/>
                        </a:solidFill>
                        <a:effectLst/>
                        <a:latin typeface="Calibri"/>
                      </a:endParaRPr>
                    </a:p>
                  </a:txBody>
                  <a:tcPr marL="2752" marR="2752" marT="2752" marB="16512" anchor="b"/>
                </a:tc>
                <a:extLst>
                  <a:ext uri="{0D108BD9-81ED-4DB2-BD59-A6C34878D82A}">
                    <a16:rowId xmlns:a16="http://schemas.microsoft.com/office/drawing/2014/main" val="725383971"/>
                  </a:ext>
                </a:extLst>
              </a:tr>
              <a:tr h="202653">
                <a:tc>
                  <a:txBody>
                    <a:bodyPr/>
                    <a:lstStyle/>
                    <a:p>
                      <a:pPr algn="l" fontAlgn="b"/>
                      <a:endParaRPr lang="en-US" sz="1200" b="0" i="0" u="none" strike="noStrike" dirty="0">
                        <a:solidFill>
                          <a:srgbClr val="000000"/>
                        </a:solidFill>
                        <a:effectLst/>
                        <a:latin typeface="Calibri"/>
                      </a:endParaRPr>
                    </a:p>
                  </a:txBody>
                  <a:tcPr marL="2752" marR="2752" marT="2752" marB="16512" anchor="b"/>
                </a:tc>
                <a:tc>
                  <a:txBody>
                    <a:bodyPr/>
                    <a:lstStyle/>
                    <a:p>
                      <a:pPr algn="l" fontAlgn="b"/>
                      <a:endParaRPr lang="en-US" sz="1000" b="0" i="0" u="none" strike="noStrike" dirty="0">
                        <a:solidFill>
                          <a:srgbClr val="000000"/>
                        </a:solidFill>
                        <a:effectLst/>
                        <a:latin typeface="Calibri"/>
                      </a:endParaRPr>
                    </a:p>
                  </a:txBody>
                  <a:tcPr marL="2752" marR="2752" marT="2752" marB="16512" anchor="b"/>
                </a:tc>
                <a:tc>
                  <a:txBody>
                    <a:bodyPr/>
                    <a:lstStyle/>
                    <a:p>
                      <a:pPr algn="l" fontAlgn="b"/>
                      <a:r>
                        <a:rPr lang="en-US" sz="1000" b="0" u="none" strike="noStrike" dirty="0">
                          <a:solidFill>
                            <a:srgbClr val="000000"/>
                          </a:solidFill>
                          <a:effectLst/>
                        </a:rPr>
                        <a:t>Mechanic</a:t>
                      </a:r>
                      <a:endParaRPr lang="en-US" sz="1000" b="0" i="0" u="none" strike="noStrike" dirty="0">
                        <a:solidFill>
                          <a:srgbClr val="000000"/>
                        </a:solidFill>
                        <a:effectLst/>
                        <a:latin typeface="Calibri"/>
                      </a:endParaRPr>
                    </a:p>
                  </a:txBody>
                  <a:tcPr marL="2752" marR="2752" marT="2752" marB="16512" anchor="b"/>
                </a:tc>
                <a:extLst>
                  <a:ext uri="{0D108BD9-81ED-4DB2-BD59-A6C34878D82A}">
                    <a16:rowId xmlns:a16="http://schemas.microsoft.com/office/drawing/2014/main" val="3881055436"/>
                  </a:ext>
                </a:extLst>
              </a:tr>
              <a:tr h="202653">
                <a:tc>
                  <a:txBody>
                    <a:bodyPr/>
                    <a:lstStyle/>
                    <a:p>
                      <a:pPr algn="l" fontAlgn="b"/>
                      <a:endParaRPr lang="en-US" sz="1200" b="0" i="0" u="none" strike="noStrike" dirty="0">
                        <a:solidFill>
                          <a:srgbClr val="000000"/>
                        </a:solidFill>
                        <a:effectLst/>
                        <a:latin typeface="Calibri"/>
                      </a:endParaRPr>
                    </a:p>
                  </a:txBody>
                  <a:tcPr marL="2752" marR="2752" marT="2752" marB="16512" anchor="b"/>
                </a:tc>
                <a:tc>
                  <a:txBody>
                    <a:bodyPr/>
                    <a:lstStyle/>
                    <a:p>
                      <a:pPr algn="l" fontAlgn="b"/>
                      <a:r>
                        <a:rPr lang="en-US" sz="1000" b="0" u="none" strike="noStrike" dirty="0">
                          <a:solidFill>
                            <a:srgbClr val="000000"/>
                          </a:solidFill>
                          <a:effectLst/>
                        </a:rPr>
                        <a:t>Irrigation Tech - 1</a:t>
                      </a:r>
                      <a:endParaRPr lang="en-US" sz="1000" b="0" i="0" u="none" strike="noStrike" dirty="0">
                        <a:solidFill>
                          <a:srgbClr val="000000"/>
                        </a:solidFill>
                        <a:effectLst/>
                        <a:latin typeface="Calibri"/>
                      </a:endParaRPr>
                    </a:p>
                  </a:txBody>
                  <a:tcPr marL="2752" marR="2752" marT="2752" marB="16512" anchor="b"/>
                </a:tc>
                <a:tc>
                  <a:txBody>
                    <a:bodyPr/>
                    <a:lstStyle/>
                    <a:p>
                      <a:pPr algn="l" fontAlgn="b"/>
                      <a:r>
                        <a:rPr lang="en-US" sz="1000" b="0" u="none" strike="noStrike" dirty="0">
                          <a:solidFill>
                            <a:srgbClr val="000000"/>
                          </a:solidFill>
                          <a:effectLst/>
                        </a:rPr>
                        <a:t>Irrigation Tech - 1</a:t>
                      </a:r>
                      <a:endParaRPr lang="en-US" sz="1000" b="0" i="0" u="none" strike="noStrike" dirty="0">
                        <a:solidFill>
                          <a:srgbClr val="000000"/>
                        </a:solidFill>
                        <a:effectLst/>
                        <a:latin typeface="Calibri"/>
                      </a:endParaRPr>
                    </a:p>
                  </a:txBody>
                  <a:tcPr marL="2752" marR="2752" marT="2752" marB="16512" anchor="b"/>
                </a:tc>
                <a:extLst>
                  <a:ext uri="{0D108BD9-81ED-4DB2-BD59-A6C34878D82A}">
                    <a16:rowId xmlns:a16="http://schemas.microsoft.com/office/drawing/2014/main" val="3819347424"/>
                  </a:ext>
                </a:extLst>
              </a:tr>
              <a:tr h="202653">
                <a:tc>
                  <a:txBody>
                    <a:bodyPr/>
                    <a:lstStyle/>
                    <a:p>
                      <a:pPr algn="l" fontAlgn="b"/>
                      <a:endParaRPr lang="en-US" sz="1200" b="0" i="0" u="none" strike="noStrike" dirty="0">
                        <a:solidFill>
                          <a:srgbClr val="000000"/>
                        </a:solidFill>
                        <a:effectLst/>
                        <a:latin typeface="Calibri"/>
                      </a:endParaRPr>
                    </a:p>
                  </a:txBody>
                  <a:tcPr marL="2752" marR="2752" marT="2752" marB="16512" anchor="b"/>
                </a:tc>
                <a:tc>
                  <a:txBody>
                    <a:bodyPr/>
                    <a:lstStyle/>
                    <a:p>
                      <a:pPr algn="l" fontAlgn="b"/>
                      <a:endParaRPr lang="en-US" sz="1000" b="0" i="0" u="none" strike="noStrike" dirty="0">
                        <a:solidFill>
                          <a:srgbClr val="000000"/>
                        </a:solidFill>
                        <a:effectLst/>
                        <a:latin typeface="Calibri"/>
                      </a:endParaRPr>
                    </a:p>
                  </a:txBody>
                  <a:tcPr marL="2752" marR="2752" marT="2752" marB="16512" anchor="b"/>
                </a:tc>
                <a:tc>
                  <a:txBody>
                    <a:bodyPr/>
                    <a:lstStyle/>
                    <a:p>
                      <a:pPr algn="l" fontAlgn="b"/>
                      <a:r>
                        <a:rPr lang="en-US" sz="1000" b="0" u="none" strike="noStrike" dirty="0">
                          <a:solidFill>
                            <a:srgbClr val="000000"/>
                          </a:solidFill>
                          <a:effectLst/>
                        </a:rPr>
                        <a:t>Mechanic -1</a:t>
                      </a:r>
                      <a:endParaRPr lang="en-US" sz="1000" b="0" i="0" u="none" strike="noStrike" dirty="0">
                        <a:solidFill>
                          <a:srgbClr val="000000"/>
                        </a:solidFill>
                        <a:effectLst/>
                        <a:latin typeface="Calibri"/>
                      </a:endParaRPr>
                    </a:p>
                  </a:txBody>
                  <a:tcPr marL="2752" marR="2752" marT="2752" marB="16512" anchor="b"/>
                </a:tc>
                <a:extLst>
                  <a:ext uri="{0D108BD9-81ED-4DB2-BD59-A6C34878D82A}">
                    <a16:rowId xmlns:a16="http://schemas.microsoft.com/office/drawing/2014/main" val="4105941042"/>
                  </a:ext>
                </a:extLst>
              </a:tr>
              <a:tr h="202653">
                <a:tc>
                  <a:txBody>
                    <a:bodyPr/>
                    <a:lstStyle/>
                    <a:p>
                      <a:pPr algn="l" fontAlgn="b"/>
                      <a:endParaRPr lang="en-US" sz="1200" b="0" i="0" u="none" strike="noStrike" dirty="0">
                        <a:solidFill>
                          <a:srgbClr val="000000"/>
                        </a:solidFill>
                        <a:effectLst/>
                        <a:latin typeface="Calibri"/>
                      </a:endParaRPr>
                    </a:p>
                  </a:txBody>
                  <a:tcPr marL="2752" marR="2752" marT="2752" marB="16512" anchor="b"/>
                </a:tc>
                <a:tc>
                  <a:txBody>
                    <a:bodyPr/>
                    <a:lstStyle/>
                    <a:p>
                      <a:pPr algn="l" fontAlgn="b"/>
                      <a:endParaRPr lang="en-US" sz="1000" b="0" i="0" u="none" strike="noStrike" dirty="0">
                        <a:solidFill>
                          <a:srgbClr val="000000"/>
                        </a:solidFill>
                        <a:effectLst/>
                        <a:latin typeface="Calibri"/>
                      </a:endParaRPr>
                    </a:p>
                  </a:txBody>
                  <a:tcPr marL="2752" marR="2752" marT="2752" marB="16512" anchor="b"/>
                </a:tc>
                <a:tc>
                  <a:txBody>
                    <a:bodyPr/>
                    <a:lstStyle/>
                    <a:p>
                      <a:pPr algn="l" fontAlgn="b"/>
                      <a:r>
                        <a:rPr lang="en-US" sz="1000" b="0" u="none" strike="noStrike" dirty="0">
                          <a:solidFill>
                            <a:srgbClr val="000000"/>
                          </a:solidFill>
                          <a:effectLst/>
                        </a:rPr>
                        <a:t>Asst. Mech -1</a:t>
                      </a:r>
                      <a:endParaRPr lang="en-US" sz="1000" b="0" i="0" u="none" strike="noStrike" dirty="0">
                        <a:solidFill>
                          <a:srgbClr val="000000"/>
                        </a:solidFill>
                        <a:effectLst/>
                        <a:latin typeface="Calibri"/>
                      </a:endParaRPr>
                    </a:p>
                  </a:txBody>
                  <a:tcPr marL="2752" marR="2752" marT="2752" marB="16512" anchor="b"/>
                </a:tc>
                <a:extLst>
                  <a:ext uri="{0D108BD9-81ED-4DB2-BD59-A6C34878D82A}">
                    <a16:rowId xmlns:a16="http://schemas.microsoft.com/office/drawing/2014/main" val="1673144098"/>
                  </a:ext>
                </a:extLst>
              </a:tr>
              <a:tr h="202653">
                <a:tc>
                  <a:txBody>
                    <a:bodyPr/>
                    <a:lstStyle/>
                    <a:p>
                      <a:pPr algn="l" fontAlgn="b"/>
                      <a:endParaRPr lang="en-US" sz="1200" b="0" i="0" u="none" strike="noStrike" dirty="0">
                        <a:solidFill>
                          <a:srgbClr val="000000"/>
                        </a:solidFill>
                        <a:effectLst/>
                        <a:latin typeface="Calibri"/>
                      </a:endParaRPr>
                    </a:p>
                  </a:txBody>
                  <a:tcPr marL="2752" marR="2752" marT="2752" marB="16512" anchor="b"/>
                </a:tc>
                <a:tc>
                  <a:txBody>
                    <a:bodyPr/>
                    <a:lstStyle/>
                    <a:p>
                      <a:pPr algn="l" fontAlgn="b"/>
                      <a:endParaRPr lang="en-US" sz="1000" b="0" i="0" u="none" strike="noStrike" dirty="0">
                        <a:solidFill>
                          <a:srgbClr val="000000"/>
                        </a:solidFill>
                        <a:effectLst/>
                        <a:latin typeface="Calibri"/>
                      </a:endParaRPr>
                    </a:p>
                  </a:txBody>
                  <a:tcPr marL="2752" marR="2752" marT="2752" marB="16512" anchor="b"/>
                </a:tc>
                <a:tc>
                  <a:txBody>
                    <a:bodyPr/>
                    <a:lstStyle/>
                    <a:p>
                      <a:pPr algn="l" fontAlgn="b"/>
                      <a:r>
                        <a:rPr lang="en-US" sz="1000" b="0" u="none" strike="noStrike" dirty="0">
                          <a:solidFill>
                            <a:srgbClr val="000000"/>
                          </a:solidFill>
                          <a:effectLst/>
                        </a:rPr>
                        <a:t>Build. Maint - 1</a:t>
                      </a:r>
                      <a:endParaRPr lang="en-US" sz="1000" b="0" i="0" u="none" strike="noStrike" dirty="0">
                        <a:solidFill>
                          <a:srgbClr val="000000"/>
                        </a:solidFill>
                        <a:effectLst/>
                        <a:latin typeface="Calibri"/>
                      </a:endParaRPr>
                    </a:p>
                  </a:txBody>
                  <a:tcPr marL="2752" marR="2752" marT="2752" marB="16512" anchor="b"/>
                </a:tc>
                <a:extLst>
                  <a:ext uri="{0D108BD9-81ED-4DB2-BD59-A6C34878D82A}">
                    <a16:rowId xmlns:a16="http://schemas.microsoft.com/office/drawing/2014/main" val="3588224642"/>
                  </a:ext>
                </a:extLst>
              </a:tr>
              <a:tr h="202653">
                <a:tc>
                  <a:txBody>
                    <a:bodyPr/>
                    <a:lstStyle/>
                    <a:p>
                      <a:pPr algn="l" fontAlgn="b"/>
                      <a:endParaRPr lang="en-US" sz="1200" b="0" i="0" u="none" strike="noStrike" dirty="0">
                        <a:solidFill>
                          <a:srgbClr val="000000"/>
                        </a:solidFill>
                        <a:effectLst/>
                        <a:latin typeface="Calibri"/>
                      </a:endParaRPr>
                    </a:p>
                  </a:txBody>
                  <a:tcPr marL="2752" marR="2752" marT="2752" marB="16512" anchor="b"/>
                </a:tc>
                <a:tc>
                  <a:txBody>
                    <a:bodyPr/>
                    <a:lstStyle/>
                    <a:p>
                      <a:pPr algn="l" fontAlgn="b"/>
                      <a:r>
                        <a:rPr lang="en-US" sz="1000" b="0" u="none" strike="noStrike" dirty="0">
                          <a:solidFill>
                            <a:srgbClr val="000000"/>
                          </a:solidFill>
                          <a:effectLst/>
                        </a:rPr>
                        <a:t>Asst. Irr Tech -1*</a:t>
                      </a:r>
                      <a:endParaRPr lang="en-US" sz="1000" b="0" i="0" u="none" strike="noStrike" dirty="0">
                        <a:solidFill>
                          <a:srgbClr val="000000"/>
                        </a:solidFill>
                        <a:effectLst/>
                        <a:latin typeface="Calibri"/>
                      </a:endParaRPr>
                    </a:p>
                  </a:txBody>
                  <a:tcPr marL="2752" marR="2752" marT="2752" marB="16512" anchor="b"/>
                </a:tc>
                <a:tc>
                  <a:txBody>
                    <a:bodyPr/>
                    <a:lstStyle/>
                    <a:p>
                      <a:pPr algn="l" fontAlgn="b"/>
                      <a:r>
                        <a:rPr lang="en-US" sz="1000" b="0" u="none" strike="noStrike" dirty="0">
                          <a:solidFill>
                            <a:srgbClr val="000000"/>
                          </a:solidFill>
                          <a:effectLst/>
                        </a:rPr>
                        <a:t>Asst Irr Tech -1</a:t>
                      </a:r>
                      <a:endParaRPr lang="en-US" sz="1000" b="0" i="0" u="none" strike="noStrike" dirty="0">
                        <a:solidFill>
                          <a:srgbClr val="000000"/>
                        </a:solidFill>
                        <a:effectLst/>
                        <a:latin typeface="Calibri"/>
                      </a:endParaRPr>
                    </a:p>
                  </a:txBody>
                  <a:tcPr marL="2752" marR="2752" marT="2752" marB="16512" anchor="b"/>
                </a:tc>
                <a:extLst>
                  <a:ext uri="{0D108BD9-81ED-4DB2-BD59-A6C34878D82A}">
                    <a16:rowId xmlns:a16="http://schemas.microsoft.com/office/drawing/2014/main" val="2502869210"/>
                  </a:ext>
                </a:extLst>
              </a:tr>
              <a:tr h="202653">
                <a:tc>
                  <a:txBody>
                    <a:bodyPr/>
                    <a:lstStyle/>
                    <a:p>
                      <a:pPr algn="l" fontAlgn="b"/>
                      <a:endParaRPr lang="en-US" sz="1200" b="0" i="0" u="none" strike="noStrike" dirty="0">
                        <a:solidFill>
                          <a:srgbClr val="000000"/>
                        </a:solidFill>
                        <a:effectLst/>
                        <a:latin typeface="Calibri"/>
                      </a:endParaRPr>
                    </a:p>
                  </a:txBody>
                  <a:tcPr marL="2752" marR="2752" marT="2752" marB="16512" anchor="b"/>
                </a:tc>
                <a:tc>
                  <a:txBody>
                    <a:bodyPr/>
                    <a:lstStyle/>
                    <a:p>
                      <a:pPr algn="l" fontAlgn="b"/>
                      <a:endParaRPr lang="en-US" sz="1000" b="0" i="0" u="none" strike="noStrike" dirty="0">
                        <a:solidFill>
                          <a:srgbClr val="000000"/>
                        </a:solidFill>
                        <a:effectLst/>
                        <a:latin typeface="Calibri"/>
                      </a:endParaRPr>
                    </a:p>
                  </a:txBody>
                  <a:tcPr marL="2752" marR="2752" marT="2752" marB="16512" anchor="b"/>
                </a:tc>
                <a:tc>
                  <a:txBody>
                    <a:bodyPr/>
                    <a:lstStyle/>
                    <a:p>
                      <a:pPr algn="l" fontAlgn="b"/>
                      <a:r>
                        <a:rPr lang="en-US" sz="1000" b="0" u="none" strike="noStrike" dirty="0">
                          <a:solidFill>
                            <a:srgbClr val="000000"/>
                          </a:solidFill>
                          <a:effectLst/>
                        </a:rPr>
                        <a:t>Gardner -1</a:t>
                      </a:r>
                      <a:endParaRPr lang="en-US" sz="1000" b="0" i="0" u="none" strike="noStrike" dirty="0">
                        <a:solidFill>
                          <a:srgbClr val="000000"/>
                        </a:solidFill>
                        <a:effectLst/>
                        <a:latin typeface="Calibri"/>
                      </a:endParaRPr>
                    </a:p>
                  </a:txBody>
                  <a:tcPr marL="2752" marR="2752" marT="2752" marB="16512" anchor="b"/>
                </a:tc>
                <a:extLst>
                  <a:ext uri="{0D108BD9-81ED-4DB2-BD59-A6C34878D82A}">
                    <a16:rowId xmlns:a16="http://schemas.microsoft.com/office/drawing/2014/main" val="68981887"/>
                  </a:ext>
                </a:extLst>
              </a:tr>
              <a:tr h="202653">
                <a:tc>
                  <a:txBody>
                    <a:bodyPr/>
                    <a:lstStyle/>
                    <a:p>
                      <a:pPr algn="l" fontAlgn="b"/>
                      <a:endParaRPr lang="en-US" sz="1200" b="0" i="0" u="none" strike="noStrike" dirty="0">
                        <a:solidFill>
                          <a:srgbClr val="000000"/>
                        </a:solidFill>
                        <a:effectLst/>
                        <a:latin typeface="Calibri"/>
                      </a:endParaRPr>
                    </a:p>
                  </a:txBody>
                  <a:tcPr marL="2752" marR="2752" marT="2752" marB="16512" anchor="b"/>
                </a:tc>
                <a:tc>
                  <a:txBody>
                    <a:bodyPr/>
                    <a:lstStyle/>
                    <a:p>
                      <a:pPr algn="l" fontAlgn="b"/>
                      <a:r>
                        <a:rPr lang="en-US" sz="1000" b="0" u="none" strike="noStrike" dirty="0">
                          <a:solidFill>
                            <a:srgbClr val="000000"/>
                          </a:solidFill>
                          <a:effectLst/>
                        </a:rPr>
                        <a:t>Full Time Laborer - 4</a:t>
                      </a:r>
                      <a:endParaRPr lang="en-US" sz="1000" b="0" i="0" u="none" strike="noStrike" dirty="0">
                        <a:solidFill>
                          <a:srgbClr val="000000"/>
                        </a:solidFill>
                        <a:effectLst/>
                        <a:latin typeface="Calibri"/>
                      </a:endParaRPr>
                    </a:p>
                  </a:txBody>
                  <a:tcPr marL="2752" marR="2752" marT="2752" marB="16512" anchor="b"/>
                </a:tc>
                <a:tc>
                  <a:txBody>
                    <a:bodyPr/>
                    <a:lstStyle/>
                    <a:p>
                      <a:pPr algn="l" fontAlgn="b"/>
                      <a:r>
                        <a:rPr lang="en-US" sz="1000" b="0" u="none" strike="noStrike" dirty="0">
                          <a:solidFill>
                            <a:srgbClr val="000000"/>
                          </a:solidFill>
                          <a:effectLst/>
                        </a:rPr>
                        <a:t>Full Time Laborer - 2</a:t>
                      </a:r>
                      <a:endParaRPr lang="en-US" sz="1000" b="0" i="0" u="none" strike="noStrike" dirty="0">
                        <a:solidFill>
                          <a:srgbClr val="000000"/>
                        </a:solidFill>
                        <a:effectLst/>
                        <a:latin typeface="Calibri"/>
                      </a:endParaRPr>
                    </a:p>
                  </a:txBody>
                  <a:tcPr marL="2752" marR="2752" marT="2752" marB="16512" anchor="b"/>
                </a:tc>
                <a:extLst>
                  <a:ext uri="{0D108BD9-81ED-4DB2-BD59-A6C34878D82A}">
                    <a16:rowId xmlns:a16="http://schemas.microsoft.com/office/drawing/2014/main" val="2438411214"/>
                  </a:ext>
                </a:extLst>
              </a:tr>
              <a:tr h="202653">
                <a:tc>
                  <a:txBody>
                    <a:bodyPr/>
                    <a:lstStyle/>
                    <a:p>
                      <a:pPr algn="l" fontAlgn="b"/>
                      <a:endParaRPr lang="en-US" sz="1200" b="0" i="0" u="none" strike="noStrike" dirty="0">
                        <a:solidFill>
                          <a:srgbClr val="000000"/>
                        </a:solidFill>
                        <a:effectLst/>
                        <a:latin typeface="Calibri"/>
                      </a:endParaRPr>
                    </a:p>
                  </a:txBody>
                  <a:tcPr marL="2752" marR="2752" marT="2752" marB="16512" anchor="b"/>
                </a:tc>
                <a:tc>
                  <a:txBody>
                    <a:bodyPr/>
                    <a:lstStyle/>
                    <a:p>
                      <a:pPr algn="l" fontAlgn="b"/>
                      <a:r>
                        <a:rPr lang="en-US" sz="1000" b="0" u="none" strike="noStrike" dirty="0">
                          <a:solidFill>
                            <a:srgbClr val="000000"/>
                          </a:solidFill>
                          <a:effectLst/>
                        </a:rPr>
                        <a:t>Part Time/Seasonal -5</a:t>
                      </a:r>
                      <a:endParaRPr lang="en-US" sz="1000" b="0" i="0" u="none" strike="noStrike" dirty="0">
                        <a:solidFill>
                          <a:srgbClr val="000000"/>
                        </a:solidFill>
                        <a:effectLst/>
                        <a:latin typeface="Calibri"/>
                      </a:endParaRPr>
                    </a:p>
                  </a:txBody>
                  <a:tcPr marL="2752" marR="2752" marT="2752" marB="16512" anchor="b"/>
                </a:tc>
                <a:tc>
                  <a:txBody>
                    <a:bodyPr/>
                    <a:lstStyle/>
                    <a:p>
                      <a:pPr algn="l" fontAlgn="b"/>
                      <a:r>
                        <a:rPr lang="en-US" sz="1000" b="0" u="none" strike="noStrike" dirty="0">
                          <a:solidFill>
                            <a:srgbClr val="000000"/>
                          </a:solidFill>
                          <a:effectLst/>
                        </a:rPr>
                        <a:t>Full Time Seasonal -13</a:t>
                      </a:r>
                      <a:endParaRPr lang="en-US" sz="1000" b="0" i="0" u="none" strike="noStrike" dirty="0">
                        <a:solidFill>
                          <a:srgbClr val="000000"/>
                        </a:solidFill>
                        <a:effectLst/>
                        <a:latin typeface="Calibri"/>
                      </a:endParaRPr>
                    </a:p>
                  </a:txBody>
                  <a:tcPr marL="2752" marR="2752" marT="2752" marB="16512" anchor="b"/>
                </a:tc>
                <a:extLst>
                  <a:ext uri="{0D108BD9-81ED-4DB2-BD59-A6C34878D82A}">
                    <a16:rowId xmlns:a16="http://schemas.microsoft.com/office/drawing/2014/main" val="1949555372"/>
                  </a:ext>
                </a:extLst>
              </a:tr>
              <a:tr h="228124">
                <a:tc>
                  <a:txBody>
                    <a:bodyPr/>
                    <a:lstStyle/>
                    <a:p>
                      <a:pPr algn="l" fontAlgn="b"/>
                      <a:r>
                        <a:rPr lang="en-US" sz="1200" b="0" u="none" strike="noStrike" dirty="0">
                          <a:solidFill>
                            <a:srgbClr val="000000"/>
                          </a:solidFill>
                          <a:effectLst/>
                        </a:rPr>
                        <a:t>Admin</a:t>
                      </a:r>
                      <a:endParaRPr lang="en-US" sz="1200" b="0" i="0" u="none" strike="noStrike" dirty="0">
                        <a:solidFill>
                          <a:srgbClr val="000000"/>
                        </a:solidFill>
                        <a:effectLst/>
                        <a:latin typeface="Calibri"/>
                      </a:endParaRPr>
                    </a:p>
                  </a:txBody>
                  <a:tcPr marL="2752" marR="2752" marT="2752" marB="16512" anchor="b"/>
                </a:tc>
                <a:tc>
                  <a:txBody>
                    <a:bodyPr/>
                    <a:lstStyle/>
                    <a:p>
                      <a:pPr algn="l" fontAlgn="b"/>
                      <a:r>
                        <a:rPr lang="en-US" sz="1000" b="0" u="none" strike="noStrike" dirty="0">
                          <a:solidFill>
                            <a:srgbClr val="000000"/>
                          </a:solidFill>
                          <a:effectLst/>
                        </a:rPr>
                        <a:t>GM** - 1</a:t>
                      </a:r>
                      <a:endParaRPr lang="en-US" sz="1000" b="0" i="0" u="none" strike="noStrike" dirty="0">
                        <a:solidFill>
                          <a:srgbClr val="000000"/>
                        </a:solidFill>
                        <a:effectLst/>
                        <a:latin typeface="Calibri"/>
                      </a:endParaRPr>
                    </a:p>
                  </a:txBody>
                  <a:tcPr marL="2752" marR="2752" marT="2752" marB="16512" anchor="b"/>
                </a:tc>
                <a:tc>
                  <a:txBody>
                    <a:bodyPr/>
                    <a:lstStyle/>
                    <a:p>
                      <a:pPr algn="l" fontAlgn="b"/>
                      <a:r>
                        <a:rPr lang="en-US" sz="1000" b="0" u="none" strike="noStrike" dirty="0">
                          <a:solidFill>
                            <a:srgbClr val="000000"/>
                          </a:solidFill>
                          <a:effectLst/>
                        </a:rPr>
                        <a:t>GM -1</a:t>
                      </a:r>
                      <a:endParaRPr lang="en-US" sz="1000" b="0" i="0" u="none" strike="noStrike" dirty="0">
                        <a:solidFill>
                          <a:srgbClr val="000000"/>
                        </a:solidFill>
                        <a:effectLst/>
                        <a:latin typeface="Calibri"/>
                      </a:endParaRPr>
                    </a:p>
                  </a:txBody>
                  <a:tcPr marL="2752" marR="2752" marT="2752" marB="16512" anchor="b"/>
                </a:tc>
                <a:extLst>
                  <a:ext uri="{0D108BD9-81ED-4DB2-BD59-A6C34878D82A}">
                    <a16:rowId xmlns:a16="http://schemas.microsoft.com/office/drawing/2014/main" val="1423690766"/>
                  </a:ext>
                </a:extLst>
              </a:tr>
              <a:tr h="202653">
                <a:tc>
                  <a:txBody>
                    <a:bodyPr/>
                    <a:lstStyle/>
                    <a:p>
                      <a:pPr algn="l" fontAlgn="b"/>
                      <a:endParaRPr lang="en-US" sz="1200" b="0" i="0" u="none" strike="noStrike" dirty="0">
                        <a:solidFill>
                          <a:srgbClr val="000000"/>
                        </a:solidFill>
                        <a:effectLst/>
                        <a:latin typeface="Calibri"/>
                      </a:endParaRPr>
                    </a:p>
                  </a:txBody>
                  <a:tcPr marL="2752" marR="2752" marT="2752" marB="16512" anchor="b"/>
                </a:tc>
                <a:tc>
                  <a:txBody>
                    <a:bodyPr/>
                    <a:lstStyle/>
                    <a:p>
                      <a:pPr algn="l" fontAlgn="b"/>
                      <a:r>
                        <a:rPr lang="en-US" sz="1000" b="0" u="none" strike="noStrike" dirty="0">
                          <a:solidFill>
                            <a:srgbClr val="000000"/>
                          </a:solidFill>
                          <a:effectLst/>
                        </a:rPr>
                        <a:t>Business Mgr - 1</a:t>
                      </a:r>
                      <a:endParaRPr lang="en-US" sz="1000" b="0" i="0" u="none" strike="noStrike" dirty="0">
                        <a:solidFill>
                          <a:srgbClr val="000000"/>
                        </a:solidFill>
                        <a:effectLst/>
                        <a:latin typeface="Calibri"/>
                      </a:endParaRPr>
                    </a:p>
                  </a:txBody>
                  <a:tcPr marL="2752" marR="2752" marT="2752" marB="16512" anchor="b"/>
                </a:tc>
                <a:tc>
                  <a:txBody>
                    <a:bodyPr/>
                    <a:lstStyle/>
                    <a:p>
                      <a:pPr algn="l" fontAlgn="b"/>
                      <a:r>
                        <a:rPr lang="en-US" sz="1000" b="0" u="none" strike="noStrike" dirty="0">
                          <a:solidFill>
                            <a:srgbClr val="000000"/>
                          </a:solidFill>
                          <a:effectLst/>
                        </a:rPr>
                        <a:t>Business Mgr - 1</a:t>
                      </a:r>
                      <a:endParaRPr lang="en-US" sz="1000" b="0" i="0" u="none" strike="noStrike" dirty="0">
                        <a:solidFill>
                          <a:srgbClr val="000000"/>
                        </a:solidFill>
                        <a:effectLst/>
                        <a:latin typeface="Calibri"/>
                      </a:endParaRPr>
                    </a:p>
                  </a:txBody>
                  <a:tcPr marL="2752" marR="2752" marT="2752" marB="16512" anchor="b"/>
                </a:tc>
                <a:extLst>
                  <a:ext uri="{0D108BD9-81ED-4DB2-BD59-A6C34878D82A}">
                    <a16:rowId xmlns:a16="http://schemas.microsoft.com/office/drawing/2014/main" val="2261590785"/>
                  </a:ext>
                </a:extLst>
              </a:tr>
              <a:tr h="202653">
                <a:tc>
                  <a:txBody>
                    <a:bodyPr/>
                    <a:lstStyle/>
                    <a:p>
                      <a:pPr algn="l" fontAlgn="b"/>
                      <a:endParaRPr lang="en-US" sz="800" b="0" i="0" u="none" strike="noStrike" dirty="0">
                        <a:solidFill>
                          <a:srgbClr val="000000"/>
                        </a:solidFill>
                        <a:effectLst/>
                        <a:latin typeface="Calibri"/>
                      </a:endParaRPr>
                    </a:p>
                  </a:txBody>
                  <a:tcPr marL="2752" marR="2752" marT="2752" marB="16512" anchor="b"/>
                </a:tc>
                <a:tc>
                  <a:txBody>
                    <a:bodyPr/>
                    <a:lstStyle/>
                    <a:p>
                      <a:pPr algn="l" fontAlgn="b"/>
                      <a:r>
                        <a:rPr lang="en-US" sz="1000" b="0" u="none" strike="noStrike" dirty="0">
                          <a:solidFill>
                            <a:srgbClr val="000000"/>
                          </a:solidFill>
                          <a:effectLst/>
                        </a:rPr>
                        <a:t>Project Manager -1</a:t>
                      </a:r>
                      <a:endParaRPr lang="en-US" sz="1000" b="0" i="0" u="none" strike="noStrike" dirty="0">
                        <a:solidFill>
                          <a:srgbClr val="000000"/>
                        </a:solidFill>
                        <a:effectLst/>
                        <a:latin typeface="Calibri"/>
                      </a:endParaRPr>
                    </a:p>
                  </a:txBody>
                  <a:tcPr marL="2752" marR="2752" marT="2752" marB="16512" anchor="b"/>
                </a:tc>
                <a:tc>
                  <a:txBody>
                    <a:bodyPr/>
                    <a:lstStyle/>
                    <a:p>
                      <a:pPr algn="l" fontAlgn="b"/>
                      <a:r>
                        <a:rPr lang="en-US" sz="1000" b="0" u="none" strike="noStrike" dirty="0">
                          <a:solidFill>
                            <a:srgbClr val="000000"/>
                          </a:solidFill>
                          <a:effectLst/>
                        </a:rPr>
                        <a:t>Project Manager -1</a:t>
                      </a:r>
                      <a:endParaRPr lang="en-US" sz="1000" b="0" i="0" u="none" strike="noStrike" dirty="0">
                        <a:solidFill>
                          <a:srgbClr val="000000"/>
                        </a:solidFill>
                        <a:effectLst/>
                        <a:latin typeface="Calibri"/>
                      </a:endParaRPr>
                    </a:p>
                  </a:txBody>
                  <a:tcPr marL="2752" marR="2752" marT="2752" marB="16512" anchor="b"/>
                </a:tc>
                <a:extLst>
                  <a:ext uri="{0D108BD9-81ED-4DB2-BD59-A6C34878D82A}">
                    <a16:rowId xmlns:a16="http://schemas.microsoft.com/office/drawing/2014/main" val="1558910037"/>
                  </a:ext>
                </a:extLst>
              </a:tr>
              <a:tr h="202653">
                <a:tc>
                  <a:txBody>
                    <a:bodyPr/>
                    <a:lstStyle/>
                    <a:p>
                      <a:pPr algn="l" fontAlgn="b"/>
                      <a:endParaRPr lang="en-US" sz="800" b="0" i="0" u="none" strike="noStrike" dirty="0">
                        <a:solidFill>
                          <a:srgbClr val="000000"/>
                        </a:solidFill>
                        <a:effectLst/>
                        <a:latin typeface="Calibri"/>
                      </a:endParaRPr>
                    </a:p>
                  </a:txBody>
                  <a:tcPr marL="2752" marR="2752" marT="2752" marB="16512" anchor="b"/>
                </a:tc>
                <a:tc>
                  <a:txBody>
                    <a:bodyPr/>
                    <a:lstStyle/>
                    <a:p>
                      <a:pPr algn="l" fontAlgn="b"/>
                      <a:r>
                        <a:rPr lang="en-US" sz="1000" b="0" u="none" strike="noStrike" dirty="0">
                          <a:solidFill>
                            <a:srgbClr val="000000"/>
                          </a:solidFill>
                          <a:effectLst/>
                        </a:rPr>
                        <a:t>Executive Sec - 1/2</a:t>
                      </a:r>
                      <a:endParaRPr lang="en-US" sz="1000" b="0" i="0" u="none" strike="noStrike" dirty="0">
                        <a:solidFill>
                          <a:srgbClr val="000000"/>
                        </a:solidFill>
                        <a:effectLst/>
                        <a:latin typeface="Calibri"/>
                      </a:endParaRPr>
                    </a:p>
                  </a:txBody>
                  <a:tcPr marL="2752" marR="2752" marT="2752" marB="16512" anchor="b"/>
                </a:tc>
                <a:tc>
                  <a:txBody>
                    <a:bodyPr/>
                    <a:lstStyle/>
                    <a:p>
                      <a:pPr algn="l" fontAlgn="b"/>
                      <a:r>
                        <a:rPr lang="en-US" sz="1000" b="0" u="none" strike="noStrike" dirty="0">
                          <a:solidFill>
                            <a:srgbClr val="000000"/>
                          </a:solidFill>
                          <a:effectLst/>
                        </a:rPr>
                        <a:t>Executive Secretary -1</a:t>
                      </a:r>
                      <a:endParaRPr lang="en-US" sz="1000" b="0" i="0" u="none" strike="noStrike" dirty="0">
                        <a:solidFill>
                          <a:srgbClr val="000000"/>
                        </a:solidFill>
                        <a:effectLst/>
                        <a:latin typeface="Calibri"/>
                      </a:endParaRPr>
                    </a:p>
                  </a:txBody>
                  <a:tcPr marL="2752" marR="2752" marT="2752" marB="16512" anchor="b"/>
                </a:tc>
                <a:extLst>
                  <a:ext uri="{0D108BD9-81ED-4DB2-BD59-A6C34878D82A}">
                    <a16:rowId xmlns:a16="http://schemas.microsoft.com/office/drawing/2014/main" val="1666716713"/>
                  </a:ext>
                </a:extLst>
              </a:tr>
              <a:tr h="202653">
                <a:tc>
                  <a:txBody>
                    <a:bodyPr/>
                    <a:lstStyle/>
                    <a:p>
                      <a:pPr algn="l" fontAlgn="b"/>
                      <a:endParaRPr lang="en-US" sz="800" b="0" i="0" u="none" strike="noStrike" dirty="0">
                        <a:solidFill>
                          <a:srgbClr val="000000"/>
                        </a:solidFill>
                        <a:effectLst/>
                        <a:latin typeface="Calibri"/>
                      </a:endParaRPr>
                    </a:p>
                  </a:txBody>
                  <a:tcPr marL="2752" marR="2752" marT="2752" marB="16512" anchor="b"/>
                </a:tc>
                <a:tc>
                  <a:txBody>
                    <a:bodyPr/>
                    <a:lstStyle/>
                    <a:p>
                      <a:pPr algn="l" fontAlgn="b"/>
                      <a:r>
                        <a:rPr lang="en-US" sz="1000" b="0" u="none" strike="noStrike" dirty="0">
                          <a:solidFill>
                            <a:srgbClr val="000000"/>
                          </a:solidFill>
                          <a:effectLst/>
                        </a:rPr>
                        <a:t>Admin Clerk -1</a:t>
                      </a:r>
                      <a:endParaRPr lang="en-US" sz="1000" b="0" i="0" u="none" strike="noStrike" dirty="0">
                        <a:solidFill>
                          <a:srgbClr val="000000"/>
                        </a:solidFill>
                        <a:effectLst/>
                        <a:latin typeface="Calibri"/>
                      </a:endParaRPr>
                    </a:p>
                  </a:txBody>
                  <a:tcPr marL="2752" marR="2752" marT="2752" marB="16512" anchor="b"/>
                </a:tc>
                <a:tc>
                  <a:txBody>
                    <a:bodyPr/>
                    <a:lstStyle/>
                    <a:p>
                      <a:pPr algn="l" fontAlgn="b"/>
                      <a:r>
                        <a:rPr lang="en-US" sz="1000" b="0" u="none" strike="noStrike" dirty="0">
                          <a:solidFill>
                            <a:srgbClr val="000000"/>
                          </a:solidFill>
                          <a:effectLst/>
                        </a:rPr>
                        <a:t>Admin Clerk 1 1/2</a:t>
                      </a:r>
                      <a:endParaRPr lang="en-US" sz="1000" b="0" i="0" u="none" strike="noStrike" dirty="0">
                        <a:solidFill>
                          <a:srgbClr val="000000"/>
                        </a:solidFill>
                        <a:effectLst/>
                        <a:latin typeface="Calibri"/>
                      </a:endParaRPr>
                    </a:p>
                  </a:txBody>
                  <a:tcPr marL="2752" marR="2752" marT="2752" marB="16512" anchor="b"/>
                </a:tc>
                <a:extLst>
                  <a:ext uri="{0D108BD9-81ED-4DB2-BD59-A6C34878D82A}">
                    <a16:rowId xmlns:a16="http://schemas.microsoft.com/office/drawing/2014/main" val="698001808"/>
                  </a:ext>
                </a:extLst>
              </a:tr>
            </a:tbl>
          </a:graphicData>
        </a:graphic>
      </p:graphicFrame>
    </p:spTree>
    <p:extLst>
      <p:ext uri="{BB962C8B-B14F-4D97-AF65-F5344CB8AC3E}">
        <p14:creationId xmlns:p14="http://schemas.microsoft.com/office/powerpoint/2010/main" val="10021925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84BCE-6F48-412D-2335-087BFDE5C780}"/>
              </a:ext>
            </a:extLst>
          </p:cNvPr>
          <p:cNvSpPr>
            <a:spLocks noGrp="1"/>
          </p:cNvSpPr>
          <p:nvPr>
            <p:ph type="title"/>
          </p:nvPr>
        </p:nvSpPr>
        <p:spPr/>
        <p:txBody>
          <a:bodyPr/>
          <a:lstStyle/>
          <a:p>
            <a:pPr algn="ctr"/>
            <a:r>
              <a:rPr lang="en-US" dirty="0">
                <a:ea typeface="Calibri Light" panose="020F0302020204030204"/>
                <a:cs typeface="Calibri Light" panose="020F0302020204030204"/>
              </a:rPr>
              <a:t>Discussion</a:t>
            </a:r>
          </a:p>
        </p:txBody>
      </p:sp>
      <p:sp>
        <p:nvSpPr>
          <p:cNvPr id="3" name="Content Placeholder 2">
            <a:extLst>
              <a:ext uri="{FF2B5EF4-FFF2-40B4-BE49-F238E27FC236}">
                <a16:creationId xmlns:a16="http://schemas.microsoft.com/office/drawing/2014/main" id="{412D82CB-3DDB-41B4-1D49-3A50CF57AF45}"/>
              </a:ext>
            </a:extLst>
          </p:cNvPr>
          <p:cNvSpPr>
            <a:spLocks noGrp="1"/>
          </p:cNvSpPr>
          <p:nvPr>
            <p:ph idx="1"/>
          </p:nvPr>
        </p:nvSpPr>
        <p:spPr/>
        <p:txBody>
          <a:bodyPr vert="horz" lIns="0" tIns="45720" rIns="0" bIns="45720" rtlCol="0" anchor="t">
            <a:normAutofit/>
          </a:bodyPr>
          <a:lstStyle/>
          <a:p>
            <a:r>
              <a:rPr lang="en-US" dirty="0">
                <a:ea typeface="Calibri"/>
                <a:cs typeface="Calibri"/>
              </a:rPr>
              <a:t>At the .000682 rate there will be no money for:  continued improvement to golf course, increased personnel in the operations side to service parks and greenbelts (means we will have to let some go), purchase of second boat for lake, funding library personnel, fixing safety and maintenance issues, building contingency for emergencies, in house facilities upgrades and new construction of parks or other areas.</a:t>
            </a:r>
          </a:p>
          <a:p>
            <a:r>
              <a:rPr lang="en-US" dirty="0">
                <a:ea typeface="Calibri"/>
                <a:cs typeface="Calibri"/>
              </a:rPr>
              <a:t>At the .00128 level we can sustain at the same level as we did during the 18 month period Jan 2022 – May 2023.  Some equipment shortfalls, can fix some safety and maintenance issues, limited ability to attack all the needed maintenance issues.</a:t>
            </a:r>
          </a:p>
          <a:p>
            <a:r>
              <a:rPr lang="en-US" dirty="0">
                <a:ea typeface="Calibri"/>
                <a:cs typeface="Calibri"/>
              </a:rPr>
              <a:t>At the .0014 level we can begin to build back neglected and damaged infrastructure, can start to develop plans for expanded services.</a:t>
            </a:r>
          </a:p>
        </p:txBody>
      </p:sp>
    </p:spTree>
    <p:extLst>
      <p:ext uri="{BB962C8B-B14F-4D97-AF65-F5344CB8AC3E}">
        <p14:creationId xmlns:p14="http://schemas.microsoft.com/office/powerpoint/2010/main" val="9960250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38E73-716F-1CF5-8C85-C7B1661D7BF3}"/>
              </a:ext>
            </a:extLst>
          </p:cNvPr>
          <p:cNvSpPr>
            <a:spLocks noGrp="1"/>
          </p:cNvSpPr>
          <p:nvPr>
            <p:ph type="title"/>
          </p:nvPr>
        </p:nvSpPr>
        <p:spPr>
          <a:xfrm>
            <a:off x="6573409" y="988741"/>
            <a:ext cx="4813935" cy="4880518"/>
          </a:xfrm>
          <a:noFill/>
          <a:ln>
            <a:noFill/>
          </a:ln>
        </p:spPr>
        <p:txBody>
          <a:bodyPr vert="horz" wrap="square" lIns="91440" tIns="45720" rIns="91440" bIns="45720" rtlCol="0" anchor="ctr">
            <a:normAutofit/>
          </a:bodyPr>
          <a:lstStyle/>
          <a:p>
            <a:r>
              <a:rPr lang="en-US" sz="5400" dirty="0">
                <a:solidFill>
                  <a:schemeClr val="tx1">
                    <a:lumMod val="85000"/>
                    <a:lumOff val="15000"/>
                  </a:schemeClr>
                </a:solidFill>
              </a:rPr>
              <a:t>Board Member Reports and Concerns</a:t>
            </a:r>
          </a:p>
        </p:txBody>
      </p:sp>
    </p:spTree>
    <p:extLst>
      <p:ext uri="{BB962C8B-B14F-4D97-AF65-F5344CB8AC3E}">
        <p14:creationId xmlns:p14="http://schemas.microsoft.com/office/powerpoint/2010/main" val="4264145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EDA9223-E28B-B66A-6222-214572A57802}"/>
              </a:ext>
            </a:extLst>
          </p:cNvPr>
          <p:cNvSpPr>
            <a:spLocks noGrp="1"/>
          </p:cNvSpPr>
          <p:nvPr>
            <p:ph type="ctrTitle"/>
          </p:nvPr>
        </p:nvSpPr>
        <p:spPr>
          <a:xfrm>
            <a:off x="965201" y="643467"/>
            <a:ext cx="6255026" cy="5054008"/>
          </a:xfrm>
        </p:spPr>
        <p:txBody>
          <a:bodyPr anchor="ctr">
            <a:normAutofit/>
          </a:bodyPr>
          <a:lstStyle/>
          <a:p>
            <a:pPr algn="r"/>
            <a:r>
              <a:rPr lang="en-US" dirty="0"/>
              <a:t>General Manager Update</a:t>
            </a:r>
          </a:p>
        </p:txBody>
      </p:sp>
      <p:cxnSp>
        <p:nvCxnSpPr>
          <p:cNvPr id="9" name="Straight Connector 8">
            <a:extLst>
              <a:ext uri="{FF2B5EF4-FFF2-40B4-BE49-F238E27FC236}">
                <a16:creationId xmlns:a16="http://schemas.microsoft.com/office/drawing/2014/main" id="{09525C9A-1972-4836-BA7A-706C946EF4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391367"/>
            <a:ext cx="0" cy="355820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A549DE7-671D-4575-AF43-858FD99981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3" name="Rectangle 12">
            <a:extLst>
              <a:ext uri="{FF2B5EF4-FFF2-40B4-BE49-F238E27FC236}">
                <a16:creationId xmlns:a16="http://schemas.microsoft.com/office/drawing/2014/main" id="{C22D9B36-9BE7-472B-8808-7E0D681073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0942"/>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29399857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D65AD-1F66-2AF2-E293-E411ADE9ED35}"/>
              </a:ext>
            </a:extLst>
          </p:cNvPr>
          <p:cNvSpPr>
            <a:spLocks noGrp="1"/>
          </p:cNvSpPr>
          <p:nvPr>
            <p:ph type="title"/>
          </p:nvPr>
        </p:nvSpPr>
        <p:spPr>
          <a:xfrm>
            <a:off x="5220928" y="965200"/>
            <a:ext cx="5999002" cy="4927600"/>
          </a:xfrm>
        </p:spPr>
        <p:txBody>
          <a:bodyPr vert="horz" lIns="91440" tIns="45720" rIns="91440" bIns="45720" rtlCol="0" anchor="ctr">
            <a:normAutofit/>
          </a:bodyPr>
          <a:lstStyle/>
          <a:p>
            <a:r>
              <a:rPr lang="en-US" sz="8000" dirty="0">
                <a:solidFill>
                  <a:schemeClr val="tx2"/>
                </a:solidFill>
              </a:rPr>
              <a:t>Adjourn</a:t>
            </a:r>
          </a:p>
        </p:txBody>
      </p:sp>
    </p:spTree>
    <p:extLst>
      <p:ext uri="{BB962C8B-B14F-4D97-AF65-F5344CB8AC3E}">
        <p14:creationId xmlns:p14="http://schemas.microsoft.com/office/powerpoint/2010/main" val="14173558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8A1B5F-0801-4AFF-A489-335B6A851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9" name="Rectangle 8">
            <a:extLst>
              <a:ext uri="{FF2B5EF4-FFF2-40B4-BE49-F238E27FC236}">
                <a16:creationId xmlns:a16="http://schemas.microsoft.com/office/drawing/2014/main" id="{06201B52-6441-4DBA-BACE-235977581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11" name="Straight Connector 10">
            <a:extLst>
              <a:ext uri="{FF2B5EF4-FFF2-40B4-BE49-F238E27FC236}">
                <a16:creationId xmlns:a16="http://schemas.microsoft.com/office/drawing/2014/main" id="{89DF3DBB-17DD-4058-A944-5578E18A031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36A1BE3-3498-6575-B737-ECD2BB3484B4}"/>
              </a:ext>
            </a:extLst>
          </p:cNvPr>
          <p:cNvSpPr>
            <a:spLocks noGrp="1"/>
          </p:cNvSpPr>
          <p:nvPr>
            <p:ph type="title"/>
          </p:nvPr>
        </p:nvSpPr>
        <p:spPr>
          <a:xfrm>
            <a:off x="1097280" y="758952"/>
            <a:ext cx="10058400" cy="3892168"/>
          </a:xfrm>
        </p:spPr>
        <p:txBody>
          <a:bodyPr vert="horz" lIns="91440" tIns="45720" rIns="91440" bIns="45720" rtlCol="0" anchor="b">
            <a:normAutofit/>
          </a:bodyPr>
          <a:lstStyle/>
          <a:p>
            <a:r>
              <a:rPr lang="en-US" sz="8000" dirty="0">
                <a:solidFill>
                  <a:schemeClr val="tx1">
                    <a:lumMod val="85000"/>
                    <a:lumOff val="15000"/>
                  </a:schemeClr>
                </a:solidFill>
              </a:rPr>
              <a:t>Closed Session</a:t>
            </a:r>
          </a:p>
        </p:txBody>
      </p:sp>
      <p:sp>
        <p:nvSpPr>
          <p:cNvPr id="15" name="Rectangle 14">
            <a:extLst>
              <a:ext uri="{FF2B5EF4-FFF2-40B4-BE49-F238E27FC236}">
                <a16:creationId xmlns:a16="http://schemas.microsoft.com/office/drawing/2014/main" id="{1F3985C0-E548-44D2-B30E-F3E42DADE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7" name="Rectangle 16">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31410457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37AF4-2CFF-C595-5CD5-CFD5ACC9F8F8}"/>
              </a:ext>
            </a:extLst>
          </p:cNvPr>
          <p:cNvSpPr>
            <a:spLocks noGrp="1"/>
          </p:cNvSpPr>
          <p:nvPr>
            <p:ph type="title"/>
          </p:nvPr>
        </p:nvSpPr>
        <p:spPr/>
        <p:txBody>
          <a:bodyPr/>
          <a:lstStyle/>
          <a:p>
            <a:r>
              <a:rPr lang="en-US" b="0" i="0" dirty="0">
                <a:solidFill>
                  <a:srgbClr val="000000"/>
                </a:solidFill>
                <a:effectLst/>
                <a:latin typeface="Aptos" panose="020B0004020202020204" pitchFamily="34" charset="0"/>
              </a:rPr>
              <a:t>Encroachment on 160 Country Club</a:t>
            </a:r>
            <a:endParaRPr lang="en-US" dirty="0"/>
          </a:p>
        </p:txBody>
      </p:sp>
      <p:pic>
        <p:nvPicPr>
          <p:cNvPr id="4" name="Picture 3" descr="A playground in front of a house">
            <a:extLst>
              <a:ext uri="{FF2B5EF4-FFF2-40B4-BE49-F238E27FC236}">
                <a16:creationId xmlns:a16="http://schemas.microsoft.com/office/drawing/2014/main" id="{C22676EB-337F-3BD2-F577-55B7A9E7E1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8562" y="2082800"/>
            <a:ext cx="5227213" cy="3484808"/>
          </a:xfrm>
          <a:prstGeom prst="rect">
            <a:avLst/>
          </a:prstGeom>
        </p:spPr>
      </p:pic>
      <p:pic>
        <p:nvPicPr>
          <p:cNvPr id="6" name="Picture 5" descr="A map of a road with roads and roads&#10;&#10;Description automatically generated with medium confidence">
            <a:extLst>
              <a:ext uri="{FF2B5EF4-FFF2-40B4-BE49-F238E27FC236}">
                <a16:creationId xmlns:a16="http://schemas.microsoft.com/office/drawing/2014/main" id="{27563DF9-9B99-1655-161E-0F8DE69683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225" y="2082800"/>
            <a:ext cx="6282373" cy="3484808"/>
          </a:xfrm>
          <a:prstGeom prst="rect">
            <a:avLst/>
          </a:prstGeom>
        </p:spPr>
      </p:pic>
    </p:spTree>
    <p:extLst>
      <p:ext uri="{BB962C8B-B14F-4D97-AF65-F5344CB8AC3E}">
        <p14:creationId xmlns:p14="http://schemas.microsoft.com/office/powerpoint/2010/main" val="26773221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D68D1C6F-A549-42E0-B4FF-D1CEC8BE70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4A110E9-C286-BE42-DE69-36BD39DF6048}"/>
              </a:ext>
            </a:extLst>
          </p:cNvPr>
          <p:cNvSpPr>
            <a:spLocks noGrp="1"/>
          </p:cNvSpPr>
          <p:nvPr>
            <p:ph type="title"/>
          </p:nvPr>
        </p:nvSpPr>
        <p:spPr>
          <a:xfrm>
            <a:off x="1097280" y="286603"/>
            <a:ext cx="10058400" cy="1450757"/>
          </a:xfrm>
        </p:spPr>
        <p:txBody>
          <a:bodyPr vert="horz" lIns="91440" tIns="45720" rIns="91440" bIns="45720" rtlCol="0">
            <a:normAutofit/>
          </a:bodyPr>
          <a:lstStyle/>
          <a:p>
            <a:r>
              <a:rPr lang="en-US" b="0" i="0" dirty="0">
                <a:effectLst/>
              </a:rPr>
              <a:t>33 West Nautical Slide</a:t>
            </a:r>
            <a:endParaRPr lang="en-US" dirty="0"/>
          </a:p>
        </p:txBody>
      </p:sp>
      <p:cxnSp>
        <p:nvCxnSpPr>
          <p:cNvPr id="35" name="Straight Connector 34">
            <a:extLst>
              <a:ext uri="{FF2B5EF4-FFF2-40B4-BE49-F238E27FC236}">
                <a16:creationId xmlns:a16="http://schemas.microsoft.com/office/drawing/2014/main" id="{FFAE55BF-0653-4C1F-BFEF-7A7F0C23F5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A shadow of a person's head on a white wall&#10;&#10;Description automatically generated">
            <a:extLst>
              <a:ext uri="{FF2B5EF4-FFF2-40B4-BE49-F238E27FC236}">
                <a16:creationId xmlns:a16="http://schemas.microsoft.com/office/drawing/2014/main" id="{A08CCC35-7811-CAE6-320B-01DBA1CC3562}"/>
              </a:ext>
            </a:extLst>
          </p:cNvPr>
          <p:cNvPicPr>
            <a:picLocks noChangeAspect="1"/>
          </p:cNvPicPr>
          <p:nvPr/>
        </p:nvPicPr>
        <p:blipFill rotWithShape="1">
          <a:blip r:embed="rId2">
            <a:extLst>
              <a:ext uri="{28A0092B-C50C-407E-A947-70E740481C1C}">
                <a14:useLocalDpi xmlns:a14="http://schemas.microsoft.com/office/drawing/2010/main" val="0"/>
              </a:ext>
            </a:extLst>
          </a:blip>
          <a:srcRect r="27811" b="2"/>
          <a:stretch/>
        </p:blipFill>
        <p:spPr>
          <a:xfrm rot="5400000">
            <a:off x="845799" y="2243729"/>
            <a:ext cx="3867912" cy="2988142"/>
          </a:xfrm>
          <a:prstGeom prst="rect">
            <a:avLst/>
          </a:prstGeom>
        </p:spPr>
      </p:pic>
      <p:pic>
        <p:nvPicPr>
          <p:cNvPr id="11" name="Picture 10" descr="A close up of a white wall&#10;&#10;Description automatically generated">
            <a:extLst>
              <a:ext uri="{FF2B5EF4-FFF2-40B4-BE49-F238E27FC236}">
                <a16:creationId xmlns:a16="http://schemas.microsoft.com/office/drawing/2014/main" id="{6E5B7E9F-E4DE-AEE6-4A9B-3F225CBCE6D5}"/>
              </a:ext>
            </a:extLst>
          </p:cNvPr>
          <p:cNvPicPr>
            <a:picLocks noChangeAspect="1"/>
          </p:cNvPicPr>
          <p:nvPr/>
        </p:nvPicPr>
        <p:blipFill rotWithShape="1">
          <a:blip r:embed="rId3">
            <a:extLst>
              <a:ext uri="{28A0092B-C50C-407E-A947-70E740481C1C}">
                <a14:useLocalDpi xmlns:a14="http://schemas.microsoft.com/office/drawing/2010/main" val="0"/>
              </a:ext>
            </a:extLst>
          </a:blip>
          <a:srcRect l="10147" r="60763" b="1"/>
          <a:stretch/>
        </p:blipFill>
        <p:spPr>
          <a:xfrm rot="5400000">
            <a:off x="5403724" y="1115857"/>
            <a:ext cx="2340864" cy="3721608"/>
          </a:xfrm>
          <a:prstGeom prst="rect">
            <a:avLst/>
          </a:prstGeom>
        </p:spPr>
      </p:pic>
      <p:pic>
        <p:nvPicPr>
          <p:cNvPr id="13" name="Picture 12" descr="A white fence next to grass&#10;&#10;Description automatically generated">
            <a:extLst>
              <a:ext uri="{FF2B5EF4-FFF2-40B4-BE49-F238E27FC236}">
                <a16:creationId xmlns:a16="http://schemas.microsoft.com/office/drawing/2014/main" id="{7EFCD9F7-0247-98F4-5886-803A65CC0194}"/>
              </a:ext>
            </a:extLst>
          </p:cNvPr>
          <p:cNvPicPr>
            <a:picLocks noChangeAspect="1"/>
          </p:cNvPicPr>
          <p:nvPr/>
        </p:nvPicPr>
        <p:blipFill rotWithShape="1">
          <a:blip r:embed="rId4">
            <a:extLst>
              <a:ext uri="{28A0092B-C50C-407E-A947-70E740481C1C}">
                <a14:useLocalDpi xmlns:a14="http://schemas.microsoft.com/office/drawing/2010/main" val="0"/>
              </a:ext>
            </a:extLst>
          </a:blip>
          <a:srcRect l="295" r="41229" b="-1"/>
          <a:stretch/>
        </p:blipFill>
        <p:spPr>
          <a:xfrm>
            <a:off x="4994604" y="4354238"/>
            <a:ext cx="3159104" cy="1435608"/>
          </a:xfrm>
          <a:prstGeom prst="rect">
            <a:avLst/>
          </a:prstGeom>
        </p:spPr>
      </p:pic>
      <p:pic>
        <p:nvPicPr>
          <p:cNvPr id="5" name="Content Placeholder 4" descr="A crack in a white wall&#10;&#10;Description automatically generated">
            <a:extLst>
              <a:ext uri="{FF2B5EF4-FFF2-40B4-BE49-F238E27FC236}">
                <a16:creationId xmlns:a16="http://schemas.microsoft.com/office/drawing/2014/main" id="{9A39AFAA-7C77-1DFF-5AF5-7B5DB7FB047A}"/>
              </a:ext>
            </a:extLst>
          </p:cNvPr>
          <p:cNvPicPr>
            <a:picLocks noChangeAspect="1"/>
          </p:cNvPicPr>
          <p:nvPr/>
        </p:nvPicPr>
        <p:blipFill rotWithShape="1">
          <a:blip r:embed="rId5">
            <a:extLst>
              <a:ext uri="{28A0092B-C50C-407E-A947-70E740481C1C}">
                <a14:useLocalDpi xmlns:a14="http://schemas.microsoft.com/office/drawing/2010/main" val="0"/>
              </a:ext>
            </a:extLst>
          </a:blip>
          <a:srcRect l="27100" r="14424" b="-1"/>
          <a:stretch/>
        </p:blipFill>
        <p:spPr>
          <a:xfrm>
            <a:off x="9155738" y="2898560"/>
            <a:ext cx="1815082" cy="2052046"/>
          </a:xfrm>
          <a:prstGeom prst="rect">
            <a:avLst/>
          </a:prstGeom>
        </p:spPr>
      </p:pic>
      <p:sp>
        <p:nvSpPr>
          <p:cNvPr id="37" name="Rectangle 36">
            <a:extLst>
              <a:ext uri="{FF2B5EF4-FFF2-40B4-BE49-F238E27FC236}">
                <a16:creationId xmlns:a16="http://schemas.microsoft.com/office/drawing/2014/main" id="{B21DCC99-34BB-48C2-B1CB-48CC5348C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30458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9" name="Rectangle 38">
            <a:extLst>
              <a:ext uri="{FF2B5EF4-FFF2-40B4-BE49-F238E27FC236}">
                <a16:creationId xmlns:a16="http://schemas.microsoft.com/office/drawing/2014/main" id="{FE367DBB-E1FC-4F53-AA72-E48EDA3F3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941928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8331D47-DE7A-4F51-9D59-FD68F3BDD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4" name="Rectangle 13">
            <a:extLst>
              <a:ext uri="{FF2B5EF4-FFF2-40B4-BE49-F238E27FC236}">
                <a16:creationId xmlns:a16="http://schemas.microsoft.com/office/drawing/2014/main" id="{99DEDC60-6312-4214-B219-E46479D7E1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cxnSp>
        <p:nvCxnSpPr>
          <p:cNvPr id="16" name="Straight Connector 15">
            <a:extLst>
              <a:ext uri="{FF2B5EF4-FFF2-40B4-BE49-F238E27FC236}">
                <a16:creationId xmlns:a16="http://schemas.microsoft.com/office/drawing/2014/main" id="{D92A1B31-DB63-435D-93E6-9712CDFB20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66B8738D-6184-4200-93C8-A38B49E39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5442D59-7217-6766-8564-1B0E50F566EE}"/>
              </a:ext>
            </a:extLst>
          </p:cNvPr>
          <p:cNvSpPr>
            <a:spLocks noGrp="1"/>
          </p:cNvSpPr>
          <p:nvPr>
            <p:ph type="title"/>
          </p:nvPr>
        </p:nvSpPr>
        <p:spPr>
          <a:xfrm>
            <a:off x="633999" y="4550229"/>
            <a:ext cx="10909073" cy="1057655"/>
          </a:xfrm>
        </p:spPr>
        <p:txBody>
          <a:bodyPr vert="horz" lIns="91440" tIns="45720" rIns="91440" bIns="45720" rtlCol="0" anchor="b">
            <a:normAutofit/>
          </a:bodyPr>
          <a:lstStyle/>
          <a:p>
            <a:r>
              <a:rPr lang="en-US" sz="3800" dirty="0">
                <a:solidFill>
                  <a:schemeClr val="tx1">
                    <a:lumMod val="85000"/>
                    <a:lumOff val="15000"/>
                  </a:schemeClr>
                </a:solidFill>
              </a:rPr>
              <a:t>Bathrooms for Oscarson, Porter Way and Millpond Parks</a:t>
            </a:r>
          </a:p>
        </p:txBody>
      </p:sp>
      <p:pic>
        <p:nvPicPr>
          <p:cNvPr id="5" name="Content Placeholder 4" descr="A small shed in a field&#10;&#10;Description automatically generated">
            <a:extLst>
              <a:ext uri="{FF2B5EF4-FFF2-40B4-BE49-F238E27FC236}">
                <a16:creationId xmlns:a16="http://schemas.microsoft.com/office/drawing/2014/main" id="{E2552178-DBE2-5A62-58A6-101ECDBCCD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5457" y="735174"/>
            <a:ext cx="5131653" cy="3412548"/>
          </a:xfrm>
          <a:prstGeom prst="rect">
            <a:avLst/>
          </a:prstGeom>
        </p:spPr>
      </p:pic>
      <p:sp>
        <p:nvSpPr>
          <p:cNvPr id="20" name="Rectangle 19">
            <a:extLst>
              <a:ext uri="{FF2B5EF4-FFF2-40B4-BE49-F238E27FC236}">
                <a16:creationId xmlns:a16="http://schemas.microsoft.com/office/drawing/2014/main" id="{5B73017D-B127-4D47-BB33-0DA52359F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3996" y="886968"/>
            <a:ext cx="64008" cy="3108960"/>
          </a:xfrm>
          <a:prstGeom prst="rect">
            <a:avLst/>
          </a:prstGeom>
          <a:solidFill>
            <a:srgbClr val="5F6F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loading a shed&#10;&#10;Description automatically generated with medium confidence">
            <a:extLst>
              <a:ext uri="{FF2B5EF4-FFF2-40B4-BE49-F238E27FC236}">
                <a16:creationId xmlns:a16="http://schemas.microsoft.com/office/drawing/2014/main" id="{1058CA03-6DF9-65FA-F3DB-A16367CA22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4891" y="733255"/>
            <a:ext cx="5118182" cy="3416386"/>
          </a:xfrm>
          <a:prstGeom prst="rect">
            <a:avLst/>
          </a:prstGeom>
        </p:spPr>
      </p:pic>
      <p:cxnSp>
        <p:nvCxnSpPr>
          <p:cNvPr id="22" name="Straight Connector 21">
            <a:extLst>
              <a:ext uri="{FF2B5EF4-FFF2-40B4-BE49-F238E27FC236}">
                <a16:creationId xmlns:a16="http://schemas.microsoft.com/office/drawing/2014/main" id="{C2B7B8EB-0638-43BD-9A64-62F95F5054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C1AD70F9-2AA8-40AD-81F2-0D7BC881C9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FFFC6B"/>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6" name="Rectangle 25">
            <a:extLst>
              <a:ext uri="{FF2B5EF4-FFF2-40B4-BE49-F238E27FC236}">
                <a16:creationId xmlns:a16="http://schemas.microsoft.com/office/drawing/2014/main" id="{0A95E83E-3C35-4C05-B1FC-CBF86CCB7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5F6F7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315854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53FF3D-8D6C-4B65-06AD-31264F54D75C}"/>
              </a:ext>
            </a:extLst>
          </p:cNvPr>
          <p:cNvSpPr>
            <a:spLocks noGrp="1"/>
          </p:cNvSpPr>
          <p:nvPr>
            <p:ph type="title"/>
          </p:nvPr>
        </p:nvSpPr>
        <p:spPr>
          <a:xfrm>
            <a:off x="838200" y="365125"/>
            <a:ext cx="10515600" cy="1325563"/>
          </a:xfrm>
        </p:spPr>
        <p:txBody>
          <a:bodyPr>
            <a:normAutofit/>
          </a:bodyPr>
          <a:lstStyle/>
          <a:p>
            <a:r>
              <a:rPr lang="en-US" sz="5400" dirty="0"/>
              <a:t>GM Updates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BD231A5-0D30-F3E5-6CBD-6A22FC60C5FA}"/>
              </a:ext>
            </a:extLst>
          </p:cNvPr>
          <p:cNvSpPr>
            <a:spLocks noGrp="1"/>
          </p:cNvSpPr>
          <p:nvPr>
            <p:ph idx="1"/>
          </p:nvPr>
        </p:nvSpPr>
        <p:spPr>
          <a:xfrm>
            <a:off x="838200" y="1929384"/>
            <a:ext cx="10515600" cy="4251960"/>
          </a:xfrm>
        </p:spPr>
        <p:txBody>
          <a:bodyPr vert="horz" lIns="91440" tIns="45720" rIns="91440" bIns="45720" rtlCol="0" anchor="t">
            <a:normAutofit lnSpcReduction="10000"/>
          </a:bodyPr>
          <a:lstStyle/>
          <a:p>
            <a:r>
              <a:rPr lang="en-US" sz="1900" dirty="0"/>
              <a:t>Bathrooms for Millpond, Porter Way and Oscarson Parks</a:t>
            </a:r>
          </a:p>
          <a:p>
            <a:r>
              <a:rPr lang="en-US" sz="1900" dirty="0"/>
              <a:t>Soundwall Trail and Millpond Parking Lot</a:t>
            </a:r>
          </a:p>
          <a:p>
            <a:pPr lvl="1"/>
            <a:r>
              <a:rPr lang="en-US" sz="1900" dirty="0"/>
              <a:t>Ensign Design Work</a:t>
            </a:r>
          </a:p>
          <a:p>
            <a:pPr lvl="1"/>
            <a:r>
              <a:rPr lang="en-US" sz="1900" dirty="0"/>
              <a:t>County Engineering Requirement</a:t>
            </a:r>
          </a:p>
          <a:p>
            <a:pPr lvl="1"/>
            <a:r>
              <a:rPr lang="en-US" sz="1900" dirty="0"/>
              <a:t>Tooele Roads Integration</a:t>
            </a:r>
          </a:p>
          <a:p>
            <a:r>
              <a:rPr lang="en-US" sz="1900" dirty="0"/>
              <a:t>Shoreline Improvements</a:t>
            </a:r>
          </a:p>
          <a:p>
            <a:pPr lvl="1"/>
            <a:r>
              <a:rPr lang="en-US" sz="1900" dirty="0"/>
              <a:t>Second Set of Docks Delivery</a:t>
            </a:r>
          </a:p>
          <a:p>
            <a:pPr lvl="1"/>
            <a:r>
              <a:rPr lang="en-US" sz="1900" dirty="0"/>
              <a:t>Delgada Park Design</a:t>
            </a:r>
          </a:p>
          <a:p>
            <a:r>
              <a:rPr lang="en-US" sz="1900" dirty="0"/>
              <a:t>Solomon Park</a:t>
            </a:r>
          </a:p>
          <a:p>
            <a:pPr lvl="1"/>
            <a:r>
              <a:rPr lang="en-US" sz="1900" dirty="0"/>
              <a:t>Phase I completed except for some rock landscaping</a:t>
            </a:r>
          </a:p>
          <a:p>
            <a:pPr lvl="1"/>
            <a:r>
              <a:rPr lang="en-US" sz="1900" dirty="0"/>
              <a:t>Bids for Phase II</a:t>
            </a:r>
          </a:p>
          <a:p>
            <a:r>
              <a:rPr lang="en-US" sz="1900" dirty="0"/>
              <a:t>Internal Audit of Pro Shop </a:t>
            </a:r>
          </a:p>
          <a:p>
            <a:r>
              <a:rPr lang="en-US" sz="1900" dirty="0">
                <a:ea typeface="Calibri" panose="020F0502020204030204"/>
                <a:cs typeface="Calibri" panose="020F0502020204030204"/>
              </a:rPr>
              <a:t>DWR</a:t>
            </a:r>
          </a:p>
        </p:txBody>
      </p:sp>
    </p:spTree>
    <p:extLst>
      <p:ext uri="{BB962C8B-B14F-4D97-AF65-F5344CB8AC3E}">
        <p14:creationId xmlns:p14="http://schemas.microsoft.com/office/powerpoint/2010/main" val="3832677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F8C9141-9CDD-0E8D-804B-470A188B0291}"/>
              </a:ext>
            </a:extLst>
          </p:cNvPr>
          <p:cNvSpPr>
            <a:spLocks noGrp="1"/>
          </p:cNvSpPr>
          <p:nvPr>
            <p:ph type="title"/>
          </p:nvPr>
        </p:nvSpPr>
        <p:spPr>
          <a:xfrm>
            <a:off x="686834" y="591344"/>
            <a:ext cx="3200400" cy="5585619"/>
          </a:xfrm>
        </p:spPr>
        <p:txBody>
          <a:bodyPr>
            <a:normAutofit/>
          </a:bodyPr>
          <a:lstStyle/>
          <a:p>
            <a:r>
              <a:rPr lang="en-US" sz="4800" dirty="0">
                <a:solidFill>
                  <a:srgbClr val="FFFFFF"/>
                </a:solidFill>
              </a:rPr>
              <a:t>Library Update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AECA35F-07D2-6D76-3A7E-0A8A9683CA5E}"/>
              </a:ext>
            </a:extLst>
          </p:cNvPr>
          <p:cNvSpPr>
            <a:spLocks noGrp="1"/>
          </p:cNvSpPr>
          <p:nvPr>
            <p:ph idx="1"/>
          </p:nvPr>
        </p:nvSpPr>
        <p:spPr>
          <a:xfrm>
            <a:off x="4447308" y="591344"/>
            <a:ext cx="6906491" cy="5585619"/>
          </a:xfrm>
        </p:spPr>
        <p:txBody>
          <a:bodyPr anchor="ctr">
            <a:normAutofit/>
          </a:bodyPr>
          <a:lstStyle/>
          <a:p>
            <a:r>
              <a:rPr lang="en-US" dirty="0"/>
              <a:t>No money in current budget for staff</a:t>
            </a:r>
          </a:p>
          <a:p>
            <a:pPr lvl="1"/>
            <a:r>
              <a:rPr lang="en-US" dirty="0"/>
              <a:t>Need at least one part time employee for grants</a:t>
            </a:r>
          </a:p>
          <a:p>
            <a:pPr lvl="2"/>
            <a:r>
              <a:rPr lang="en-US" dirty="0"/>
              <a:t>$20K - Options</a:t>
            </a:r>
          </a:p>
          <a:p>
            <a:r>
              <a:rPr lang="en-US" dirty="0"/>
              <a:t>Final certification requirements </a:t>
            </a:r>
          </a:p>
          <a:p>
            <a:pPr lvl="2"/>
            <a:r>
              <a:rPr lang="en-US" dirty="0"/>
              <a:t>Tooele County Ownership increases requirement level</a:t>
            </a:r>
          </a:p>
          <a:p>
            <a:pPr lvl="2"/>
            <a:r>
              <a:rPr lang="en-US" dirty="0"/>
              <a:t>Best Case is for Stansbury to Incorporate</a:t>
            </a:r>
          </a:p>
          <a:p>
            <a:pPr lvl="2"/>
            <a:r>
              <a:rPr lang="en-US" dirty="0"/>
              <a:t>Need to update Interlocal Agreement to encompass Library</a:t>
            </a:r>
          </a:p>
        </p:txBody>
      </p:sp>
    </p:spTree>
    <p:extLst>
      <p:ext uri="{BB962C8B-B14F-4D97-AF65-F5344CB8AC3E}">
        <p14:creationId xmlns:p14="http://schemas.microsoft.com/office/powerpoint/2010/main" val="2039343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B59C0-808F-2F44-DFBF-0F7C6DD73524}"/>
              </a:ext>
            </a:extLst>
          </p:cNvPr>
          <p:cNvSpPr>
            <a:spLocks noGrp="1"/>
          </p:cNvSpPr>
          <p:nvPr>
            <p:ph type="title"/>
          </p:nvPr>
        </p:nvSpPr>
        <p:spPr>
          <a:xfrm>
            <a:off x="838200" y="0"/>
            <a:ext cx="10515600" cy="1325563"/>
          </a:xfrm>
        </p:spPr>
        <p:txBody>
          <a:bodyPr/>
          <a:lstStyle/>
          <a:p>
            <a:pPr algn="ctr"/>
            <a:r>
              <a:rPr lang="en-US" dirty="0"/>
              <a:t>Financial Summary</a:t>
            </a:r>
          </a:p>
        </p:txBody>
      </p:sp>
      <p:pic>
        <p:nvPicPr>
          <p:cNvPr id="11" name="Picture 10">
            <a:extLst>
              <a:ext uri="{FF2B5EF4-FFF2-40B4-BE49-F238E27FC236}">
                <a16:creationId xmlns:a16="http://schemas.microsoft.com/office/drawing/2014/main" id="{B129461B-0902-FFD9-9FAB-AA97F6ED0C1C}"/>
              </a:ext>
            </a:extLst>
          </p:cNvPr>
          <p:cNvPicPr>
            <a:picLocks noChangeAspect="1"/>
          </p:cNvPicPr>
          <p:nvPr/>
        </p:nvPicPr>
        <p:blipFill>
          <a:blip r:embed="rId2"/>
          <a:stretch>
            <a:fillRect/>
          </a:stretch>
        </p:blipFill>
        <p:spPr>
          <a:xfrm>
            <a:off x="115314" y="3699304"/>
            <a:ext cx="4031392" cy="3034499"/>
          </a:xfrm>
          <a:prstGeom prst="rect">
            <a:avLst/>
          </a:prstGeom>
        </p:spPr>
      </p:pic>
      <p:pic>
        <p:nvPicPr>
          <p:cNvPr id="12" name="Picture 11">
            <a:extLst>
              <a:ext uri="{FF2B5EF4-FFF2-40B4-BE49-F238E27FC236}">
                <a16:creationId xmlns:a16="http://schemas.microsoft.com/office/drawing/2014/main" id="{E9000908-3A22-1E20-BA29-A047795B5793}"/>
              </a:ext>
            </a:extLst>
          </p:cNvPr>
          <p:cNvPicPr>
            <a:picLocks noChangeAspect="1"/>
          </p:cNvPicPr>
          <p:nvPr/>
        </p:nvPicPr>
        <p:blipFill>
          <a:blip r:embed="rId3"/>
          <a:stretch>
            <a:fillRect/>
          </a:stretch>
        </p:blipFill>
        <p:spPr>
          <a:xfrm>
            <a:off x="6004171" y="1131485"/>
            <a:ext cx="4082245" cy="1985657"/>
          </a:xfrm>
          <a:prstGeom prst="rect">
            <a:avLst/>
          </a:prstGeom>
        </p:spPr>
      </p:pic>
      <p:pic>
        <p:nvPicPr>
          <p:cNvPr id="7" name="Picture 6">
            <a:extLst>
              <a:ext uri="{FF2B5EF4-FFF2-40B4-BE49-F238E27FC236}">
                <a16:creationId xmlns:a16="http://schemas.microsoft.com/office/drawing/2014/main" id="{DCBD3C7D-F419-D1EE-8DFE-A59DA5478A45}"/>
              </a:ext>
            </a:extLst>
          </p:cNvPr>
          <p:cNvPicPr>
            <a:picLocks noChangeAspect="1"/>
          </p:cNvPicPr>
          <p:nvPr/>
        </p:nvPicPr>
        <p:blipFill>
          <a:blip r:embed="rId4"/>
          <a:stretch>
            <a:fillRect/>
          </a:stretch>
        </p:blipFill>
        <p:spPr>
          <a:xfrm>
            <a:off x="904875" y="1347196"/>
            <a:ext cx="4305300" cy="1630680"/>
          </a:xfrm>
          <a:prstGeom prst="rect">
            <a:avLst/>
          </a:prstGeom>
        </p:spPr>
      </p:pic>
      <p:pic>
        <p:nvPicPr>
          <p:cNvPr id="9" name="Picture 8">
            <a:extLst>
              <a:ext uri="{FF2B5EF4-FFF2-40B4-BE49-F238E27FC236}">
                <a16:creationId xmlns:a16="http://schemas.microsoft.com/office/drawing/2014/main" id="{48FB86F1-79E6-A01A-8F01-4DB7F3086E8B}"/>
              </a:ext>
            </a:extLst>
          </p:cNvPr>
          <p:cNvPicPr>
            <a:picLocks noChangeAspect="1"/>
          </p:cNvPicPr>
          <p:nvPr/>
        </p:nvPicPr>
        <p:blipFill>
          <a:blip r:embed="rId5"/>
          <a:stretch>
            <a:fillRect/>
          </a:stretch>
        </p:blipFill>
        <p:spPr>
          <a:xfrm>
            <a:off x="4429973" y="3699303"/>
            <a:ext cx="3332054" cy="3034499"/>
          </a:xfrm>
          <a:prstGeom prst="rect">
            <a:avLst/>
          </a:prstGeom>
        </p:spPr>
      </p:pic>
      <p:pic>
        <p:nvPicPr>
          <p:cNvPr id="13" name="Picture 12">
            <a:extLst>
              <a:ext uri="{FF2B5EF4-FFF2-40B4-BE49-F238E27FC236}">
                <a16:creationId xmlns:a16="http://schemas.microsoft.com/office/drawing/2014/main" id="{7D8CCA8D-B234-D8CE-63C8-7F2F779758CC}"/>
              </a:ext>
            </a:extLst>
          </p:cNvPr>
          <p:cNvPicPr>
            <a:picLocks noChangeAspect="1"/>
          </p:cNvPicPr>
          <p:nvPr/>
        </p:nvPicPr>
        <p:blipFill>
          <a:blip r:embed="rId6"/>
          <a:stretch>
            <a:fillRect/>
          </a:stretch>
        </p:blipFill>
        <p:spPr>
          <a:xfrm>
            <a:off x="8045294" y="3699302"/>
            <a:ext cx="3116760" cy="3034499"/>
          </a:xfrm>
          <a:prstGeom prst="rect">
            <a:avLst/>
          </a:prstGeom>
        </p:spPr>
      </p:pic>
    </p:spTree>
    <p:extLst>
      <p:ext uri="{BB962C8B-B14F-4D97-AF65-F5344CB8AC3E}">
        <p14:creationId xmlns:p14="http://schemas.microsoft.com/office/powerpoint/2010/main" val="3715182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CDBBF-DE7D-CAAD-8399-DC8C0240CB1C}"/>
              </a:ext>
            </a:extLst>
          </p:cNvPr>
          <p:cNvSpPr>
            <a:spLocks noGrp="1"/>
          </p:cNvSpPr>
          <p:nvPr>
            <p:ph type="title"/>
          </p:nvPr>
        </p:nvSpPr>
        <p:spPr>
          <a:xfrm>
            <a:off x="6573409" y="988741"/>
            <a:ext cx="4813935" cy="4880518"/>
          </a:xfrm>
          <a:noFill/>
          <a:ln>
            <a:noFill/>
          </a:ln>
        </p:spPr>
        <p:txBody>
          <a:bodyPr vert="horz" wrap="square" lIns="91440" tIns="45720" rIns="91440" bIns="45720" rtlCol="0" anchor="ctr">
            <a:normAutofit/>
          </a:bodyPr>
          <a:lstStyle/>
          <a:p>
            <a:r>
              <a:rPr lang="en-US" sz="6600" dirty="0">
                <a:solidFill>
                  <a:schemeClr val="tx1">
                    <a:lumMod val="85000"/>
                    <a:lumOff val="15000"/>
                  </a:schemeClr>
                </a:solidFill>
              </a:rPr>
              <a:t>Approval Of Minutes</a:t>
            </a:r>
          </a:p>
        </p:txBody>
      </p:sp>
    </p:spTree>
    <p:extLst>
      <p:ext uri="{BB962C8B-B14F-4D97-AF65-F5344CB8AC3E}">
        <p14:creationId xmlns:p14="http://schemas.microsoft.com/office/powerpoint/2010/main" val="1991238146"/>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2671</TotalTime>
  <Words>2323</Words>
  <Application>Microsoft Office PowerPoint</Application>
  <PresentationFormat>Widescreen</PresentationFormat>
  <Paragraphs>622</Paragraphs>
  <Slides>43</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43</vt:i4>
      </vt:variant>
    </vt:vector>
  </HeadingPairs>
  <TitlesOfParts>
    <vt:vector size="50" baseType="lpstr">
      <vt:lpstr>Aptos</vt:lpstr>
      <vt:lpstr>Arial</vt:lpstr>
      <vt:lpstr>Calibri</vt:lpstr>
      <vt:lpstr>Calibri Light</vt:lpstr>
      <vt:lpstr>Courier New</vt:lpstr>
      <vt:lpstr>Retrospect</vt:lpstr>
      <vt:lpstr>Office Theme</vt:lpstr>
      <vt:lpstr>Stansbury Service Agency Board Business Meeting</vt:lpstr>
      <vt:lpstr>Agenda</vt:lpstr>
      <vt:lpstr>Public Comment</vt:lpstr>
      <vt:lpstr>General Manager Update</vt:lpstr>
      <vt:lpstr>Bathrooms for Oscarson, Porter Way and Millpond Parks</vt:lpstr>
      <vt:lpstr>GM Updates</vt:lpstr>
      <vt:lpstr>Library Update</vt:lpstr>
      <vt:lpstr>Financial Summary</vt:lpstr>
      <vt:lpstr>Approval Of Minutes</vt:lpstr>
      <vt:lpstr>Oscarson Park Bathroom</vt:lpstr>
      <vt:lpstr>PowerPoint Presentation</vt:lpstr>
      <vt:lpstr>Fee Schedule</vt:lpstr>
      <vt:lpstr>Clubhouse</vt:lpstr>
      <vt:lpstr>Pool</vt:lpstr>
      <vt:lpstr>PowerPoint Presentation</vt:lpstr>
      <vt:lpstr>Parks  </vt:lpstr>
      <vt:lpstr>2024 Tax Rate</vt:lpstr>
      <vt:lpstr>Background</vt:lpstr>
      <vt:lpstr>Maintenance Issues</vt:lpstr>
      <vt:lpstr>Maintenance Issues (cont’d)</vt:lpstr>
      <vt:lpstr>Maintenance Issues (Cont’d)</vt:lpstr>
      <vt:lpstr>Clubhouse Additional</vt:lpstr>
      <vt:lpstr>Clubhouse Additional</vt:lpstr>
      <vt:lpstr>Clubhouse Additional </vt:lpstr>
      <vt:lpstr>Pro Shop Additional</vt:lpstr>
      <vt:lpstr>Additional at Pool </vt:lpstr>
      <vt:lpstr>Other Area Additional</vt:lpstr>
      <vt:lpstr>Major Rebuild/Replacement</vt:lpstr>
      <vt:lpstr>Tax History</vt:lpstr>
      <vt:lpstr>PowerPoint Presentation</vt:lpstr>
      <vt:lpstr>PowerPoint Presentation</vt:lpstr>
      <vt:lpstr>Tax Options</vt:lpstr>
      <vt:lpstr>Tax Rate Schedule</vt:lpstr>
      <vt:lpstr>Tax Rate Comparison </vt:lpstr>
      <vt:lpstr>Services Shortfall</vt:lpstr>
      <vt:lpstr>PowerPoint Presentation</vt:lpstr>
      <vt:lpstr>PowerPoint Presentation</vt:lpstr>
      <vt:lpstr>Discussion</vt:lpstr>
      <vt:lpstr>Board Member Reports and Concerns</vt:lpstr>
      <vt:lpstr>Adjourn</vt:lpstr>
      <vt:lpstr>Closed Session</vt:lpstr>
      <vt:lpstr>Encroachment on 160 Country Club</vt:lpstr>
      <vt:lpstr>33 West Nautical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Stansbury Service Agency Board Business Meeting</dc:title>
  <dc:creator>Kellianne Rosemann</dc:creator>
  <cp:lastModifiedBy>Kellianne Rosemann</cp:lastModifiedBy>
  <cp:revision>395</cp:revision>
  <dcterms:created xsi:type="dcterms:W3CDTF">2023-09-25T04:20:42Z</dcterms:created>
  <dcterms:modified xsi:type="dcterms:W3CDTF">2023-09-28T18:22:00Z</dcterms:modified>
</cp:coreProperties>
</file>