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276" r:id="rId6"/>
    <p:sldId id="290" r:id="rId7"/>
    <p:sldId id="277" r:id="rId8"/>
    <p:sldId id="278" r:id="rId9"/>
    <p:sldId id="279" r:id="rId10"/>
    <p:sldId id="289" r:id="rId11"/>
    <p:sldId id="280" r:id="rId12"/>
    <p:sldId id="282" r:id="rId13"/>
    <p:sldId id="283" r:id="rId14"/>
    <p:sldId id="281" r:id="rId15"/>
    <p:sldId id="284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8/9/2023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Stansbury Service Agency Business Meeting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5D4485-EB87-7984-1473-BF4EA0AE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8" y="931857"/>
            <a:ext cx="11405284" cy="56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F71D-05B9-3682-42C2-69F9FF2C2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0732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FA37-835A-9398-0536-4F274010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98" y="550926"/>
            <a:ext cx="11074400" cy="1143000"/>
          </a:xfrm>
        </p:spPr>
        <p:txBody>
          <a:bodyPr/>
          <a:lstStyle/>
          <a:p>
            <a:pPr algn="ctr"/>
            <a:r>
              <a:rPr lang="en-US" dirty="0"/>
              <a:t>Tax 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4D6AD-7A17-51FC-8DC4-A7D1418382DE}"/>
              </a:ext>
            </a:extLst>
          </p:cNvPr>
          <p:cNvSpPr/>
          <p:nvPr/>
        </p:nvSpPr>
        <p:spPr>
          <a:xfrm>
            <a:off x="3548417" y="1847088"/>
            <a:ext cx="5554639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Year 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October – Approve Year 1 Budget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November – Approve tax increase for Year 2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39C0E-AE87-439A-DE77-15C2B940AA05}"/>
              </a:ext>
            </a:extLst>
          </p:cNvPr>
          <p:cNvSpPr txBox="1"/>
          <p:nvPr/>
        </p:nvSpPr>
        <p:spPr>
          <a:xfrm>
            <a:off x="3548417" y="3296413"/>
            <a:ext cx="555463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January – December – Executive Yearly Budget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December – Receive Year 1 tax money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BC486-C609-7108-29E5-8FBD7629C538}"/>
              </a:ext>
            </a:extLst>
          </p:cNvPr>
          <p:cNvSpPr txBox="1"/>
          <p:nvPr/>
        </p:nvSpPr>
        <p:spPr>
          <a:xfrm>
            <a:off x="3548417" y="4872251"/>
            <a:ext cx="55546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2</a:t>
            </a:r>
          </a:p>
          <a:p>
            <a:pPr algn="ctr"/>
            <a:r>
              <a:rPr lang="en-US" dirty="0"/>
              <a:t>January – December – Execute Year 2 Budget</a:t>
            </a:r>
          </a:p>
          <a:p>
            <a:pPr algn="ctr"/>
            <a:r>
              <a:rPr lang="en-US" dirty="0"/>
              <a:t>December – Receive Year 2 Money with Tax Increase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F9789-E2B6-C557-A17E-B318A5D1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Color of 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7BFB0-8CC5-21E4-97BC-DCDAF2E1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99755"/>
            <a:ext cx="10972800" cy="241815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Impact Fees</a:t>
            </a:r>
          </a:p>
          <a:p>
            <a:pPr algn="ctr"/>
            <a:r>
              <a:rPr lang="en-US" sz="3600" dirty="0"/>
              <a:t>Capital Projects</a:t>
            </a:r>
          </a:p>
          <a:p>
            <a:pPr algn="ctr"/>
            <a:r>
              <a:rPr lang="en-US" sz="3600" dirty="0"/>
              <a:t>Operating Budge</a:t>
            </a:r>
          </a:p>
        </p:txBody>
      </p:sp>
    </p:spTree>
    <p:extLst>
      <p:ext uri="{BB962C8B-B14F-4D97-AF65-F5344CB8AC3E}">
        <p14:creationId xmlns:p14="http://schemas.microsoft.com/office/powerpoint/2010/main" val="3245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8816-8D08-BE2C-464A-0A0E25E49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$800,000.00 over budget</a:t>
            </a:r>
          </a:p>
          <a:p>
            <a:pPr lvl="1"/>
            <a:r>
              <a:rPr lang="en-US" dirty="0"/>
              <a:t>Over Estimated</a:t>
            </a:r>
          </a:p>
          <a:p>
            <a:pPr lvl="2"/>
            <a:r>
              <a:rPr lang="en-US" dirty="0"/>
              <a:t>Taxes</a:t>
            </a:r>
          </a:p>
          <a:p>
            <a:pPr lvl="2"/>
            <a:r>
              <a:rPr lang="en-US" dirty="0"/>
              <a:t>Revenue</a:t>
            </a:r>
          </a:p>
          <a:p>
            <a:pPr lvl="1"/>
            <a:r>
              <a:rPr lang="en-US" dirty="0"/>
              <a:t>Additional Cost</a:t>
            </a:r>
          </a:p>
          <a:p>
            <a:pPr lvl="2"/>
            <a:r>
              <a:rPr lang="en-US" dirty="0"/>
              <a:t>Pool</a:t>
            </a:r>
          </a:p>
          <a:p>
            <a:pPr lvl="2"/>
            <a:endParaRPr lang="en-US" dirty="0"/>
          </a:p>
          <a:p>
            <a:r>
              <a:rPr lang="en-US" dirty="0"/>
              <a:t>Expended most of Management Reserve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64CB0-F91C-CCB4-FB9A-64BAFC1E0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Working on Updated Budget</a:t>
            </a:r>
          </a:p>
          <a:p>
            <a:endParaRPr lang="en-US" dirty="0"/>
          </a:p>
          <a:p>
            <a:r>
              <a:rPr lang="en-US" dirty="0"/>
              <a:t>Get Well Plan</a:t>
            </a:r>
          </a:p>
          <a:p>
            <a:pPr lvl="1"/>
            <a:r>
              <a:rPr lang="en-US" dirty="0"/>
              <a:t>Cancelled purchases</a:t>
            </a:r>
          </a:p>
          <a:p>
            <a:pPr lvl="1"/>
            <a:r>
              <a:rPr lang="en-US" dirty="0"/>
              <a:t>Look at all costs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F7DDC-4F89-D5E6-6663-D618052EE04E}"/>
              </a:ext>
            </a:extLst>
          </p:cNvPr>
          <p:cNvSpPr txBox="1"/>
          <p:nvPr/>
        </p:nvSpPr>
        <p:spPr>
          <a:xfrm>
            <a:off x="6197600" y="5076967"/>
            <a:ext cx="5384800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/>
              <a:t>Need to take a more realistic approach to 2024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24A5B-3FBF-305F-B699-AA43B8FFD96D}"/>
              </a:ext>
            </a:extLst>
          </p:cNvPr>
          <p:cNvSpPr txBox="1"/>
          <p:nvPr/>
        </p:nvSpPr>
        <p:spPr>
          <a:xfrm>
            <a:off x="3302000" y="939848"/>
            <a:ext cx="802488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Amended 2023 Budget</a:t>
            </a:r>
          </a:p>
        </p:txBody>
      </p:sp>
    </p:spTree>
    <p:extLst>
      <p:ext uri="{BB962C8B-B14F-4D97-AF65-F5344CB8AC3E}">
        <p14:creationId xmlns:p14="http://schemas.microsoft.com/office/powerpoint/2010/main" val="23569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341D16-6DF7-458E-5AC4-0B910886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9" y="2857500"/>
            <a:ext cx="11089861" cy="1535596"/>
          </a:xfrm>
        </p:spPr>
        <p:txBody>
          <a:bodyPr>
            <a:normAutofit fontScale="90000"/>
          </a:bodyPr>
          <a:lstStyle/>
          <a:p>
            <a:r>
              <a:rPr lang="en-US" dirty="0"/>
              <a:t>BOARD MEMBER REPORTS AND CONCERNS</a:t>
            </a:r>
          </a:p>
        </p:txBody>
      </p:sp>
    </p:spTree>
    <p:extLst>
      <p:ext uri="{BB962C8B-B14F-4D97-AF65-F5344CB8AC3E}">
        <p14:creationId xmlns:p14="http://schemas.microsoft.com/office/powerpoint/2010/main" val="40142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5218" y="267360"/>
            <a:ext cx="2997958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023582"/>
            <a:ext cx="4808561" cy="5834418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of Business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Chief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Forum for Public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Updates and Reports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Manager Update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Items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2023.07.01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May 18, 2023 Special Meeting Minutes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2023.07.02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May 24, 2023 Business Meeting Minutes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2023.07.03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June 14, 2023 Work Meeting Minutes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2023.07.04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June 26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2023 Business Meeting Minutes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52EB4-53E6-0E31-BF58-E38B8FAD9CEA}"/>
              </a:ext>
            </a:extLst>
          </p:cNvPr>
          <p:cNvSpPr txBox="1"/>
          <p:nvPr/>
        </p:nvSpPr>
        <p:spPr>
          <a:xfrm>
            <a:off x="5659271" y="1296537"/>
            <a:ext cx="6050508" cy="57261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2023.07.05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for Updated Policy Committee Charter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2023.07.06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Discussion on Solomon Park Loading Area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on Solomon Park Loading Area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Solomon Park Loading Area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2023.07.07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Discussion on Stansbury Days Support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on Stansbury Days Support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Stansbury Days Support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2023.07.08 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Discussion on Amended 2023 Budget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on Amended 2023 Budget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for Amended 2023 Budget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Reports and Discussion Items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Reports and Concerns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Session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discuss personnel, pending or threatened litigation, or property acquisition (as needed)</a:t>
            </a:r>
          </a:p>
          <a:p>
            <a:endParaRPr lang="en-US" dirty="0" err="1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2F5847-2294-EA9A-6428-2464CB3E78DC}"/>
              </a:ext>
            </a:extLst>
          </p:cNvPr>
          <p:cNvCxnSpPr/>
          <p:nvPr/>
        </p:nvCxnSpPr>
        <p:spPr>
          <a:xfrm>
            <a:off x="5158854" y="3739487"/>
            <a:ext cx="72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33497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General Manager Updates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5055704" cy="1231392"/>
          </a:xfrm>
        </p:spPr>
        <p:txBody>
          <a:bodyPr/>
          <a:lstStyle/>
          <a:p>
            <a:r>
              <a:rPr lang="en-US" dirty="0"/>
              <a:t>Project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Solomon Park</a:t>
            </a:r>
          </a:p>
          <a:p>
            <a:pPr lvl="1"/>
            <a:r>
              <a:rPr lang="en-US" dirty="0"/>
              <a:t>Contractor started grading</a:t>
            </a:r>
          </a:p>
          <a:p>
            <a:pPr lvl="1"/>
            <a:r>
              <a:rPr lang="en-US" dirty="0"/>
              <a:t>Approval to bid boat area</a:t>
            </a:r>
          </a:p>
          <a:p>
            <a:r>
              <a:rPr lang="en-US" dirty="0"/>
              <a:t>Porter Way Park Bathroom</a:t>
            </a:r>
          </a:p>
          <a:p>
            <a:pPr lvl="1"/>
            <a:r>
              <a:rPr lang="en-US" dirty="0"/>
              <a:t>Sewer/Water Identified</a:t>
            </a:r>
          </a:p>
          <a:p>
            <a:pPr lvl="1"/>
            <a:r>
              <a:rPr lang="en-US" dirty="0"/>
              <a:t>SPID working with template for final connection</a:t>
            </a:r>
          </a:p>
          <a:p>
            <a:pPr lvl="1"/>
            <a:r>
              <a:rPr lang="en-US" dirty="0"/>
              <a:t>Project Planning Group to deliver connection electrical plan</a:t>
            </a:r>
          </a:p>
          <a:p>
            <a:r>
              <a:rPr lang="en-US" dirty="0"/>
              <a:t>Shoreline Improvement</a:t>
            </a:r>
          </a:p>
          <a:p>
            <a:pPr lvl="1"/>
            <a:r>
              <a:rPr lang="en-US" dirty="0"/>
              <a:t>Dock with swim platform ordered, waiting for final pricing on swim platform/fishing dock </a:t>
            </a:r>
          </a:p>
          <a:p>
            <a:pPr lvl="1"/>
            <a:r>
              <a:rPr lang="en-US" dirty="0"/>
              <a:t>Estimates for shoreline rock for Delgada Fishing Area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 Continued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430" y="1935480"/>
            <a:ext cx="1124597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Soundwall Trail</a:t>
            </a:r>
          </a:p>
          <a:p>
            <a:pPr lvl="1"/>
            <a:r>
              <a:rPr lang="en-US" dirty="0"/>
              <a:t>Letter sent to the owner of the land strip</a:t>
            </a:r>
          </a:p>
          <a:p>
            <a:pPr lvl="1"/>
            <a:r>
              <a:rPr lang="en-US" dirty="0"/>
              <a:t>If no response by August 1</a:t>
            </a:r>
            <a:r>
              <a:rPr lang="en-US" baseline="30000" dirty="0"/>
              <a:t>st</a:t>
            </a:r>
            <a:r>
              <a:rPr lang="en-US" dirty="0"/>
              <a:t>, 2023, we will proceed with the final architectural design and bid</a:t>
            </a:r>
          </a:p>
          <a:p>
            <a:r>
              <a:rPr lang="en-US" dirty="0"/>
              <a:t>Millpond Park</a:t>
            </a:r>
          </a:p>
          <a:p>
            <a:pPr lvl="1"/>
            <a:r>
              <a:rPr lang="en-US" dirty="0"/>
              <a:t>Bids for parking lot</a:t>
            </a:r>
          </a:p>
          <a:p>
            <a:pPr lvl="1"/>
            <a:r>
              <a:rPr lang="en-US" dirty="0"/>
              <a:t>Build Second Bathroom</a:t>
            </a:r>
          </a:p>
          <a:p>
            <a:pPr lvl="1"/>
            <a:r>
              <a:rPr lang="en-US" dirty="0"/>
              <a:t>SPID to make the connection</a:t>
            </a:r>
          </a:p>
          <a:p>
            <a:r>
              <a:rPr lang="en-US" dirty="0"/>
              <a:t>Clubhouse Remodel</a:t>
            </a:r>
          </a:p>
          <a:p>
            <a:pPr lvl="1"/>
            <a:r>
              <a:rPr lang="en-US" dirty="0"/>
              <a:t>Sound/AV installation completed</a:t>
            </a:r>
          </a:p>
          <a:p>
            <a:pPr lvl="1"/>
            <a:r>
              <a:rPr lang="en-US" dirty="0"/>
              <a:t>Bathroom painting and wall closure will be done next week</a:t>
            </a:r>
          </a:p>
          <a:p>
            <a:r>
              <a:rPr lang="en-US" dirty="0"/>
              <a:t>Golf Course Upgrade</a:t>
            </a:r>
          </a:p>
          <a:p>
            <a:pPr lvl="1"/>
            <a:r>
              <a:rPr lang="en-US" dirty="0"/>
              <a:t>Starting on hole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37AB3E-53D6-5E43-42BC-2B496FBB2631}"/>
              </a:ext>
            </a:extLst>
          </p:cNvPr>
          <p:cNvGraphicFramePr>
            <a:graphicFrameLocks noGrp="1"/>
          </p:cNvGraphicFramePr>
          <p:nvPr/>
        </p:nvGraphicFramePr>
        <p:xfrm>
          <a:off x="317408" y="4320380"/>
          <a:ext cx="2766320" cy="2270760"/>
        </p:xfrm>
        <a:graphic>
          <a:graphicData uri="http://schemas.openxmlformats.org/drawingml/2006/table">
            <a:tbl>
              <a:tblPr/>
              <a:tblGrid>
                <a:gridCol w="1011777">
                  <a:extLst>
                    <a:ext uri="{9D8B030D-6E8A-4147-A177-3AD203B41FA5}">
                      <a16:colId xmlns:a16="http://schemas.microsoft.com/office/drawing/2014/main" val="1546943489"/>
                    </a:ext>
                  </a:extLst>
                </a:gridCol>
                <a:gridCol w="1754543">
                  <a:extLst>
                    <a:ext uri="{9D8B030D-6E8A-4147-A177-3AD203B41FA5}">
                      <a16:colId xmlns:a16="http://schemas.microsoft.com/office/drawing/2014/main" val="777315638"/>
                    </a:ext>
                  </a:extLst>
                </a:gridCol>
              </a:tblGrid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107,321.41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474785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79,046.98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81401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75,505.74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84184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163,925.59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35211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147,842.22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26036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126,694.28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239889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65,463.14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83875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765,799.36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817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A07801-CA98-DEB5-AB3D-EAE9E530F0D4}"/>
              </a:ext>
            </a:extLst>
          </p:cNvPr>
          <p:cNvSpPr txBox="1"/>
          <p:nvPr/>
        </p:nvSpPr>
        <p:spPr>
          <a:xfrm>
            <a:off x="294510" y="3902299"/>
            <a:ext cx="27663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Employee 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66564-9BC2-4E59-084F-A1A112652878}"/>
              </a:ext>
            </a:extLst>
          </p:cNvPr>
          <p:cNvSpPr txBox="1"/>
          <p:nvPr/>
        </p:nvSpPr>
        <p:spPr>
          <a:xfrm>
            <a:off x="8788604" y="1943510"/>
            <a:ext cx="27663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Golf Course Revenue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B7B2D2-F926-2737-328A-BD7EC896EF06}"/>
              </a:ext>
            </a:extLst>
          </p:cNvPr>
          <p:cNvGraphicFramePr>
            <a:graphicFrameLocks noGrp="1"/>
          </p:cNvGraphicFramePr>
          <p:nvPr/>
        </p:nvGraphicFramePr>
        <p:xfrm>
          <a:off x="8788604" y="2371198"/>
          <a:ext cx="2937323" cy="2270760"/>
        </p:xfrm>
        <a:graphic>
          <a:graphicData uri="http://schemas.openxmlformats.org/drawingml/2006/table">
            <a:tbl>
              <a:tblPr/>
              <a:tblGrid>
                <a:gridCol w="976185">
                  <a:extLst>
                    <a:ext uri="{9D8B030D-6E8A-4147-A177-3AD203B41FA5}">
                      <a16:colId xmlns:a16="http://schemas.microsoft.com/office/drawing/2014/main" val="1897028111"/>
                    </a:ext>
                  </a:extLst>
                </a:gridCol>
                <a:gridCol w="1961138">
                  <a:extLst>
                    <a:ext uri="{9D8B030D-6E8A-4147-A177-3AD203B41FA5}">
                      <a16:colId xmlns:a16="http://schemas.microsoft.com/office/drawing/2014/main" val="377662145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4,982.50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618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5,310.25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123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22,080.87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7715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94,875.44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549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77,634.66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1933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83,099.79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945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65,830.25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585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353,813.76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4686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39FABFD-2F79-3430-EDAD-84F1589F4188}"/>
              </a:ext>
            </a:extLst>
          </p:cNvPr>
          <p:cNvGraphicFramePr>
            <a:graphicFrameLocks noGrp="1"/>
          </p:cNvGraphicFramePr>
          <p:nvPr/>
        </p:nvGraphicFramePr>
        <p:xfrm>
          <a:off x="3383652" y="4318926"/>
          <a:ext cx="5122193" cy="2270758"/>
        </p:xfrm>
        <a:graphic>
          <a:graphicData uri="http://schemas.openxmlformats.org/drawingml/2006/table">
            <a:tbl>
              <a:tblPr/>
              <a:tblGrid>
                <a:gridCol w="2837497">
                  <a:extLst>
                    <a:ext uri="{9D8B030D-6E8A-4147-A177-3AD203B41FA5}">
                      <a16:colId xmlns:a16="http://schemas.microsoft.com/office/drawing/2014/main" val="2443771680"/>
                    </a:ext>
                  </a:extLst>
                </a:gridCol>
                <a:gridCol w="2284696">
                  <a:extLst>
                    <a:ext uri="{9D8B030D-6E8A-4147-A177-3AD203B41FA5}">
                      <a16:colId xmlns:a16="http://schemas.microsoft.com/office/drawing/2014/main" val="974229829"/>
                    </a:ext>
                  </a:extLst>
                </a:gridCol>
              </a:tblGrid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Clubhouse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124,208.00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402650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Course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123,078.00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128928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Course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57,695.00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080553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Shop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38,519.00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885679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ProShop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42,145.00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61052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Swimming Pool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18,142.00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927658"/>
                  </a:ext>
                </a:extLst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Swimming Pool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3,057.00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5171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8DD3A59-9A7D-3FE0-FF5C-4235D44E11EF}"/>
              </a:ext>
            </a:extLst>
          </p:cNvPr>
          <p:cNvSpPr txBox="1"/>
          <p:nvPr/>
        </p:nvSpPr>
        <p:spPr>
          <a:xfrm>
            <a:off x="3383651" y="3883593"/>
            <a:ext cx="340189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Capital Project Expenditure		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FCA384-2DB1-8519-BBEC-43FD2B5A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551" y="1439234"/>
            <a:ext cx="3095625" cy="266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F05BF8-5767-0ACC-D794-4AD9D7896F06}"/>
              </a:ext>
            </a:extLst>
          </p:cNvPr>
          <p:cNvSpPr txBox="1"/>
          <p:nvPr/>
        </p:nvSpPr>
        <p:spPr>
          <a:xfrm>
            <a:off x="6785551" y="895170"/>
            <a:ext cx="27663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Pool Revenue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7CB99-C0F8-D48C-9B01-65B6EFD76AB3}"/>
              </a:ext>
            </a:extLst>
          </p:cNvPr>
          <p:cNvSpPr txBox="1"/>
          <p:nvPr/>
        </p:nvSpPr>
        <p:spPr>
          <a:xfrm>
            <a:off x="1143718" y="1203252"/>
            <a:ext cx="27663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Bank Accounts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018DF99-E6AB-299E-4F88-19A33EDA5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21439"/>
              </p:ext>
            </p:extLst>
          </p:nvPr>
        </p:nvGraphicFramePr>
        <p:xfrm>
          <a:off x="294510" y="1765487"/>
          <a:ext cx="4038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38651" imgH="1219132" progId="Excel.Sheet.12">
                  <p:embed/>
                </p:oleObj>
              </mc:Choice>
              <mc:Fallback>
                <p:oleObj name="Worksheet" r:id="rId3" imgW="4038651" imgH="12191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510" y="1765487"/>
                        <a:ext cx="4038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1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Solomon Park Loading Area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53C6C7-B08A-1E42-CE68-07A396028F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782" r="-1" b="-1"/>
          <a:stretch/>
        </p:blipFill>
        <p:spPr>
          <a:xfrm>
            <a:off x="1673087" y="758151"/>
            <a:ext cx="8845826" cy="593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2861" y="2286000"/>
            <a:ext cx="8046278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Stansbury Days Support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646</TotalTime>
  <Words>590</Words>
  <Application>Microsoft Office PowerPoint</Application>
  <PresentationFormat>Widescreen</PresentationFormat>
  <Paragraphs>149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Palatino Linotype</vt:lpstr>
      <vt:lpstr>Wingdings</vt:lpstr>
      <vt:lpstr>Wingdings 2</vt:lpstr>
      <vt:lpstr>Presentation on brainstorming</vt:lpstr>
      <vt:lpstr>Worksheet</vt:lpstr>
      <vt:lpstr>Stansbury Service Agency Business Meeting</vt:lpstr>
      <vt:lpstr>Agenda</vt:lpstr>
      <vt:lpstr>General Manager Updates</vt:lpstr>
      <vt:lpstr>Project Updates</vt:lpstr>
      <vt:lpstr>Project Updates Continued</vt:lpstr>
      <vt:lpstr>PowerPoint Presentation</vt:lpstr>
      <vt:lpstr>Solomon Park Loading Area</vt:lpstr>
      <vt:lpstr>PowerPoint Presentation</vt:lpstr>
      <vt:lpstr>Stansbury Days Support</vt:lpstr>
      <vt:lpstr>PowerPoint Presentation</vt:lpstr>
      <vt:lpstr>Budget</vt:lpstr>
      <vt:lpstr>Tax Cycle</vt:lpstr>
      <vt:lpstr>Color of Money</vt:lpstr>
      <vt:lpstr>PowerPoint Presentation</vt:lpstr>
      <vt:lpstr>BOARD MEMBER REPORTS AND CONCERNS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Stansbury Service Agency Business Meeting</dc:title>
  <dc:creator>Kellianne Rosemann</dc:creator>
  <cp:lastModifiedBy>Ingrid Swenson</cp:lastModifiedBy>
  <cp:revision>8</cp:revision>
  <dcterms:created xsi:type="dcterms:W3CDTF">2023-07-26T16:05:10Z</dcterms:created>
  <dcterms:modified xsi:type="dcterms:W3CDTF">2023-08-09T16:40:58Z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