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62" r:id="rId3"/>
    <p:sldId id="275" r:id="rId4"/>
    <p:sldId id="276" r:id="rId5"/>
    <p:sldId id="282" r:id="rId6"/>
    <p:sldId id="270" r:id="rId7"/>
    <p:sldId id="277" r:id="rId8"/>
    <p:sldId id="263" r:id="rId9"/>
    <p:sldId id="264" r:id="rId10"/>
    <p:sldId id="265" r:id="rId11"/>
    <p:sldId id="278" r:id="rId12"/>
    <p:sldId id="257" r:id="rId13"/>
    <p:sldId id="266" r:id="rId14"/>
    <p:sldId id="267" r:id="rId15"/>
    <p:sldId id="258" r:id="rId16"/>
    <p:sldId id="283" r:id="rId17"/>
    <p:sldId id="284" r:id="rId18"/>
    <p:sldId id="260" r:id="rId19"/>
    <p:sldId id="280" r:id="rId20"/>
    <p:sldId id="281" r:id="rId21"/>
    <p:sldId id="279" r:id="rId22"/>
    <p:sldId id="268" r:id="rId23"/>
    <p:sldId id="273" r:id="rId24"/>
    <p:sldId id="27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2FFC9-3C5C-41D1-8A91-1AA4A5C14A72}" v="301" dt="2023-07-12T21:27:55.613"/>
    <p1510:client id="{39DD0BD8-AF92-4CC1-A392-47E905916912}" v="27" dt="2023-07-11T22:29:46.092"/>
    <p1510:client id="{6B6DBF23-9E27-4B43-A67F-4455E7AA1A35}" v="6" dt="2023-07-11T21:20:22.407"/>
    <p1510:client id="{F9967325-A0DB-4C34-9DE6-E1D09A17C921}" v="2" dt="2023-07-11T20:25:39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2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0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3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5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4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72679FC-042E-45C0-BAB2-1464402B229A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0F0388C-002D-4507-90C5-CB46D8F61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3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file:///C:\Users\ingri\SSA%20Dropbox\Administration\Finance\Events\Stansbury%20Days\Stansbury%20Days%20Financial%20Summary.xlsx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oleObject" Target="file:///C:\Users\ingri\SSA%20Dropbox\Administration\Board%20and%20Committees\Board\Meetings\Meeting%20Packets\2023\2023.07\Work%20Session%20(1)\Financials.xlsx!Sheet1!R7C1:R11C3" TargetMode="External"/><Relationship Id="rId1" Type="http://schemas.openxmlformats.org/officeDocument/2006/relationships/slideLayout" Target="../slideLayouts/slideLayout5.xml"/><Relationship Id="rId6" Type="http://schemas.openxmlformats.org/officeDocument/2006/relationships/oleObject" Target="file:///C:\Users\ingri\SSA%20Dropbox\Administration\Board%20and%20Committees\Board\Meetings\Meeting%20Packets\2023\2023.07\Work%20Session%20(1)\Financials.xlsx!Sheet1!R15C1:R22C2" TargetMode="External"/><Relationship Id="rId5" Type="http://schemas.openxmlformats.org/officeDocument/2006/relationships/image" Target="../media/image9.emf"/><Relationship Id="rId4" Type="http://schemas.openxmlformats.org/officeDocument/2006/relationships/oleObject" Target="file:///C:\Users\ingri\SSA%20Dropbox\Administration\Board%20and%20Committees\Board\Meetings\Meeting%20Packets\2023\2023.07\Work%20Session%20(1)\Financials.xlsx!Sheet1!R15C4:R22C5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DA54-0E5D-1F19-7CD5-CD6E534B6B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Stansbury Service Agency Work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0546B-5E79-4F6C-7941-125DCBDDC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12 July 2023</a:t>
            </a:r>
          </a:p>
        </p:txBody>
      </p:sp>
    </p:spTree>
    <p:extLst>
      <p:ext uri="{BB962C8B-B14F-4D97-AF65-F5344CB8AC3E}">
        <p14:creationId xmlns:p14="http://schemas.microsoft.com/office/powerpoint/2010/main" val="428005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EDD9-1055-40A6-846C-40BF3F5C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22" y="326572"/>
            <a:ext cx="3828547" cy="19780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Events and Costs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F757601-B047-8FCE-596D-5EB8A0574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044614"/>
              </p:ext>
            </p:extLst>
          </p:nvPr>
        </p:nvGraphicFramePr>
        <p:xfrm>
          <a:off x="441325" y="3078163"/>
          <a:ext cx="11312525" cy="23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05945" imgH="1743229" progId="Excel.Sheet.12">
                  <p:link updateAutomatic="1"/>
                </p:oleObj>
              </mc:Choice>
              <mc:Fallback>
                <p:oleObj name="Worksheet" r:id="rId2" imgW="8305945" imgH="17432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325" y="3078163"/>
                        <a:ext cx="11312525" cy="237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5989A6-97CF-A48A-2AAF-8A8C60EE983A}"/>
              </a:ext>
            </a:extLst>
          </p:cNvPr>
          <p:cNvSpPr txBox="1"/>
          <p:nvPr/>
        </p:nvSpPr>
        <p:spPr>
          <a:xfrm>
            <a:off x="586583" y="2782669"/>
            <a:ext cx="351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07/06/2023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7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CA88C2-C73C-4062-A097-8FBCE309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81C21-E132-4402-B31B-D725C1CE7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85C77-4E84-486A-9AE5-F3635BE98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2" y="822324"/>
            <a:ext cx="5149596" cy="5228279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CAE96-0B56-D36E-83E4-22E4A4AC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465790"/>
            <a:ext cx="3860798" cy="3941345"/>
          </a:xfrm>
        </p:spPr>
        <p:txBody>
          <a:bodyPr>
            <a:normAutofit/>
          </a:bodyPr>
          <a:lstStyle/>
          <a:p>
            <a:r>
              <a:rPr lang="en-US" sz="6000" dirty="0"/>
              <a:t>Solomon park loading zone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5C1C3E-5158-47F3-8FD9-14B22C3E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121662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4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06EB-3B75-EC72-9C71-213BD5951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6" y="1935032"/>
            <a:ext cx="2162287" cy="2987936"/>
          </a:xfrm>
        </p:spPr>
        <p:txBody>
          <a:bodyPr>
            <a:normAutofit/>
          </a:bodyPr>
          <a:lstStyle/>
          <a:p>
            <a:r>
              <a:rPr lang="en-US" dirty="0"/>
              <a:t>Loading</a:t>
            </a:r>
            <a:br>
              <a:rPr lang="en-US" dirty="0"/>
            </a:br>
            <a:r>
              <a:rPr lang="en-US" dirty="0"/>
              <a:t> Zone</a:t>
            </a:r>
          </a:p>
        </p:txBody>
      </p:sp>
      <p:pic>
        <p:nvPicPr>
          <p:cNvPr id="5" name="Content Placeholder 4" descr="Aerial view of a house with a yard and a lawn&#10;&#10;Description automatically generated">
            <a:extLst>
              <a:ext uri="{FF2B5EF4-FFF2-40B4-BE49-F238E27FC236}">
                <a16:creationId xmlns:a16="http://schemas.microsoft.com/office/drawing/2014/main" id="{51D15A5E-0B81-0A24-EB44-ED76215F7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54" y="385212"/>
            <a:ext cx="8821241" cy="6087575"/>
          </a:xfrm>
        </p:spPr>
      </p:pic>
    </p:spTree>
    <p:extLst>
      <p:ext uri="{BB962C8B-B14F-4D97-AF65-F5344CB8AC3E}">
        <p14:creationId xmlns:p14="http://schemas.microsoft.com/office/powerpoint/2010/main" val="25210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2D3D9-4AA6-4D6D-1295-FAD050ED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360493"/>
            <a:ext cx="4972511" cy="3106732"/>
          </a:xfrm>
        </p:spPr>
        <p:txBody>
          <a:bodyPr vert="horz" lIns="91440" tIns="45720" rIns="91440" bIns="45720" rtlCol="0" anchor="b" anchorCtr="1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spc="2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Delgada Park Fishing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Fishing outline">
            <a:extLst>
              <a:ext uri="{FF2B5EF4-FFF2-40B4-BE49-F238E27FC236}">
                <a16:creationId xmlns:a16="http://schemas.microsoft.com/office/drawing/2014/main" id="{6819D46E-017C-8667-C165-D4D08DC4B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388" y="1554207"/>
            <a:ext cx="3749586" cy="3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5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ter drainage system with rocks and a stone wall&#10;&#10;Description automatically generated">
            <a:extLst>
              <a:ext uri="{FF2B5EF4-FFF2-40B4-BE49-F238E27FC236}">
                <a16:creationId xmlns:a16="http://schemas.microsoft.com/office/drawing/2014/main" id="{62FB62F8-7B5F-5C44-EBF0-DD6DF03D4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10" y="554147"/>
            <a:ext cx="7524829" cy="5590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870B5-E39B-2D59-BB25-81DF6928456F}"/>
              </a:ext>
            </a:extLst>
          </p:cNvPr>
          <p:cNvSpPr txBox="1"/>
          <p:nvPr/>
        </p:nvSpPr>
        <p:spPr>
          <a:xfrm>
            <a:off x="968374" y="2759604"/>
            <a:ext cx="23468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Picked Option</a:t>
            </a:r>
          </a:p>
        </p:txBody>
      </p:sp>
    </p:spTree>
    <p:extLst>
      <p:ext uri="{BB962C8B-B14F-4D97-AF65-F5344CB8AC3E}">
        <p14:creationId xmlns:p14="http://schemas.microsoft.com/office/powerpoint/2010/main" val="357957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7DBB-FEC3-06E8-0A3E-35DA1AE3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080" y="2958106"/>
            <a:ext cx="4797453" cy="941796"/>
          </a:xfrm>
        </p:spPr>
        <p:txBody>
          <a:bodyPr vert="horz" wrap="square" lIns="182880" tIns="182880" rIns="182880" bIns="182880" rtlCol="0" anchor="ctr">
            <a:noAutofit/>
          </a:bodyPr>
          <a:lstStyle/>
          <a:p>
            <a:pPr algn="ctr"/>
            <a:r>
              <a:rPr lang="en-US" sz="3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Lake Front of Delgada Park</a:t>
            </a:r>
            <a:endParaRPr lang="en-US" sz="32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A collage of a pool&#10;&#10;Description automatically generated">
            <a:extLst>
              <a:ext uri="{FF2B5EF4-FFF2-40B4-BE49-F238E27FC236}">
                <a16:creationId xmlns:a16="http://schemas.microsoft.com/office/drawing/2014/main" id="{87844457-9125-BF28-F04E-C4F683B37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60" y="57659"/>
            <a:ext cx="5123777" cy="6728375"/>
          </a:xfrm>
        </p:spPr>
      </p:pic>
    </p:spTree>
    <p:extLst>
      <p:ext uri="{BB962C8B-B14F-4D97-AF65-F5344CB8AC3E}">
        <p14:creationId xmlns:p14="http://schemas.microsoft.com/office/powerpoint/2010/main" val="3092379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416D-0A73-879A-509D-52708254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3666068" cy="1429428"/>
          </a:xfrm>
        </p:spPr>
        <p:txBody>
          <a:bodyPr>
            <a:noAutofit/>
          </a:bodyPr>
          <a:lstStyle/>
          <a:p>
            <a:r>
              <a:rPr lang="en-US" sz="3600" dirty="0"/>
              <a:t>Option for Clubhouse water front</a:t>
            </a:r>
          </a:p>
        </p:txBody>
      </p:sp>
      <p:pic>
        <p:nvPicPr>
          <p:cNvPr id="8" name="Picture 8" descr="A bird&amp;#39;s eye view of a parking lot&#10;&#10;Description automatically generated">
            <a:extLst>
              <a:ext uri="{FF2B5EF4-FFF2-40B4-BE49-F238E27FC236}">
                <a16:creationId xmlns:a16="http://schemas.microsoft.com/office/drawing/2014/main" id="{4101D528-F227-68A4-BFA3-CE64966FC2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1931" y="2641046"/>
            <a:ext cx="5326380" cy="3654898"/>
          </a:xfrm>
        </p:spPr>
      </p:pic>
      <p:pic>
        <p:nvPicPr>
          <p:cNvPr id="7" name="Picture 7" descr="A bird&amp;#39;s eye view of a parking lot&#10;&#10;Description automatically generated">
            <a:extLst>
              <a:ext uri="{FF2B5EF4-FFF2-40B4-BE49-F238E27FC236}">
                <a16:creationId xmlns:a16="http://schemas.microsoft.com/office/drawing/2014/main" id="{ADFD93B4-6D2E-C52E-42B4-7DD7647D4C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9642" y="119971"/>
            <a:ext cx="5019463" cy="3426550"/>
          </a:xfrm>
        </p:spPr>
      </p:pic>
      <p:pic>
        <p:nvPicPr>
          <p:cNvPr id="9" name="Picture 9" descr="A fence in a grassy area&#10;&#10;Description automatically generated">
            <a:extLst>
              <a:ext uri="{FF2B5EF4-FFF2-40B4-BE49-F238E27FC236}">
                <a16:creationId xmlns:a16="http://schemas.microsoft.com/office/drawing/2014/main" id="{A3466F2F-4B8A-334B-575F-53E974BD8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83" y="2763388"/>
            <a:ext cx="3928533" cy="385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47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E04D-AB31-D15E-FACD-3227FF91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Location of Docks at Clubhouse Waterfront</a:t>
            </a:r>
          </a:p>
        </p:txBody>
      </p:sp>
      <p:pic>
        <p:nvPicPr>
          <p:cNvPr id="10" name="Picture 10" descr="Aerial view of a lake&#10;&#10;Description automatically generated">
            <a:extLst>
              <a:ext uri="{FF2B5EF4-FFF2-40B4-BE49-F238E27FC236}">
                <a16:creationId xmlns:a16="http://schemas.microsoft.com/office/drawing/2014/main" id="{BBB4488B-0098-061E-7E0B-EDCA583FCF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30348" y="1714128"/>
            <a:ext cx="6797462" cy="4651484"/>
          </a:xfrm>
        </p:spPr>
      </p:pic>
    </p:spTree>
    <p:extLst>
      <p:ext uri="{BB962C8B-B14F-4D97-AF65-F5344CB8AC3E}">
        <p14:creationId xmlns:p14="http://schemas.microsoft.com/office/powerpoint/2010/main" val="1542581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B99D91-AB01-0AEE-4F66-F32677BC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Water Issues Near Hole 3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58D8AC-08ED-0BE8-9ECE-38E982612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System Not Functioning Properly</a:t>
            </a:r>
          </a:p>
          <a:p>
            <a:r>
              <a:rPr lang="en-US" dirty="0"/>
              <a:t>Proposed Fixes</a:t>
            </a:r>
          </a:p>
          <a:p>
            <a:pPr lvl="1"/>
            <a:r>
              <a:rPr lang="en-US" dirty="0"/>
              <a:t>Repair/Replace Weir</a:t>
            </a:r>
          </a:p>
          <a:p>
            <a:pPr lvl="1"/>
            <a:r>
              <a:rPr lang="en-US" dirty="0"/>
              <a:t>Roto and Sleeve Line West of Weir</a:t>
            </a:r>
          </a:p>
          <a:p>
            <a:pPr lvl="1"/>
            <a:r>
              <a:rPr lang="en-US" dirty="0"/>
              <a:t>Add Flapper to Pond</a:t>
            </a:r>
          </a:p>
          <a:p>
            <a:pPr lvl="1"/>
            <a:r>
              <a:rPr lang="en-US" dirty="0"/>
              <a:t>Repair or Replace Pump Head</a:t>
            </a:r>
          </a:p>
        </p:txBody>
      </p:sp>
    </p:spTree>
    <p:extLst>
      <p:ext uri="{BB962C8B-B14F-4D97-AF65-F5344CB8AC3E}">
        <p14:creationId xmlns:p14="http://schemas.microsoft.com/office/powerpoint/2010/main" val="3663026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golf course">
            <a:extLst>
              <a:ext uri="{FF2B5EF4-FFF2-40B4-BE49-F238E27FC236}">
                <a16:creationId xmlns:a16="http://schemas.microsoft.com/office/drawing/2014/main" id="{A1C7172C-7D29-3645-2735-60A8D02C3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1" y="162419"/>
            <a:ext cx="10515600" cy="66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339E-52A9-A70B-20D6-F726B87DE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329" y="182881"/>
            <a:ext cx="3317468" cy="6083558"/>
          </a:xfrm>
        </p:spPr>
        <p:txBody>
          <a:bodyPr>
            <a:normAutofit/>
          </a:bodyPr>
          <a:lstStyle/>
          <a:p>
            <a:r>
              <a:rPr lang="en-US" sz="48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E9A6D-183B-1409-4C8D-412452F56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974" y="512304"/>
            <a:ext cx="10502053" cy="58333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The agenda items for this meeting are as follows: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1. Call to Order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2. Roll Call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3. Pledge of Allegiance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4. Review of Public Comments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5. General Manager Updates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6. Discussion Items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Budget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2023 Election – No Primary Decision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Stansbury Days Events/Costs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Solomon Park Loading Zone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Delgada Park Fishing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Hole 3 Water Issues</a:t>
            </a:r>
          </a:p>
          <a:p>
            <a:pPr marL="617220" lvl="1" indent="-342900">
              <a:spcBef>
                <a:spcPts val="0"/>
              </a:spcBef>
              <a:buFont typeface="+mj-lt"/>
              <a:buAutoNum type="alphaLcParenR"/>
            </a:pPr>
            <a:r>
              <a:rPr lang="en-US" dirty="0"/>
              <a:t>Policy Committee Charter</a:t>
            </a:r>
          </a:p>
          <a:p>
            <a:pPr marL="617220" lvl="1" indent="-342900">
              <a:spcBef>
                <a:spcPts val="0"/>
              </a:spcBef>
              <a:buClr>
                <a:srgbClr val="9E3611"/>
              </a:buClr>
              <a:buAutoNum type="alphaLcParenR"/>
            </a:pPr>
            <a:r>
              <a:rPr lang="en-US" dirty="0"/>
              <a:t>Friends of Stansbury Initiative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7. Board member reports and requests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8. Adjournment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9. Closed Session as needed to discuss personnel, pending or threatened litigation, or property acquisitions.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822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pe">
            <a:extLst>
              <a:ext uri="{FF2B5EF4-FFF2-40B4-BE49-F238E27FC236}">
                <a16:creationId xmlns:a16="http://schemas.microsoft.com/office/drawing/2014/main" id="{35261121-E09E-CCF7-6213-C022ACB2F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0" y="158974"/>
            <a:ext cx="10904705" cy="661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0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2DE7-8632-A8AF-12A4-C898127CC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Repair Cost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DE895-AD8D-5116-AFF0-6BE780CA8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 out west end pipe</a:t>
            </a:r>
          </a:p>
          <a:p>
            <a:pPr lvl="1"/>
            <a:r>
              <a:rPr lang="en-US" dirty="0"/>
              <a:t>Clean and video - $1500</a:t>
            </a:r>
          </a:p>
          <a:p>
            <a:pPr lvl="1"/>
            <a:r>
              <a:rPr lang="en-US" dirty="0"/>
              <a:t>Clean, video and sleeve - $65K</a:t>
            </a:r>
          </a:p>
          <a:p>
            <a:r>
              <a:rPr lang="en-US" dirty="0"/>
              <a:t>Repair/Upgrade Gordon Well Pump</a:t>
            </a:r>
          </a:p>
          <a:p>
            <a:pPr lvl="1"/>
            <a:r>
              <a:rPr lang="en-US" dirty="0"/>
              <a:t>Remove/Valve at Junction - $1000</a:t>
            </a:r>
          </a:p>
          <a:p>
            <a:pPr lvl="1"/>
            <a:r>
              <a:rPr lang="en-US" dirty="0"/>
              <a:t>Turn and Replace Speed Sensor - $2500</a:t>
            </a:r>
          </a:p>
          <a:p>
            <a:pPr lvl="1"/>
            <a:r>
              <a:rPr lang="en-US" dirty="0"/>
              <a:t>Add a Variable Speed Drive to Well Head - $25-30K</a:t>
            </a:r>
          </a:p>
          <a:p>
            <a:r>
              <a:rPr lang="en-US" dirty="0"/>
              <a:t>Repair Replace Weir</a:t>
            </a:r>
          </a:p>
          <a:p>
            <a:pPr lvl="1"/>
            <a:r>
              <a:rPr lang="en-US" dirty="0"/>
              <a:t>Add back flow pocket - $1000</a:t>
            </a:r>
          </a:p>
          <a:p>
            <a:pPr lvl="1"/>
            <a:r>
              <a:rPr lang="en-US" dirty="0"/>
              <a:t>Repair/Replace Weir</a:t>
            </a:r>
          </a:p>
          <a:p>
            <a:pPr lvl="1"/>
            <a:r>
              <a:rPr lang="en-US" dirty="0"/>
              <a:t>Replace Weir with control Box - $25K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46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2" descr="Front steps and columns of a majestic city building">
            <a:extLst>
              <a:ext uri="{FF2B5EF4-FFF2-40B4-BE49-F238E27FC236}">
                <a16:creationId xmlns:a16="http://schemas.microsoft.com/office/drawing/2014/main" id="{37254A88-15CE-A19B-3677-CC45E6177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7FE06-C065-3D1B-79FA-B921722B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Updated Policy Committee Charter</a:t>
            </a:r>
          </a:p>
        </p:txBody>
      </p:sp>
    </p:spTree>
    <p:extLst>
      <p:ext uri="{BB962C8B-B14F-4D97-AF65-F5344CB8AC3E}">
        <p14:creationId xmlns:p14="http://schemas.microsoft.com/office/powerpoint/2010/main" val="1360633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64B4C8-D027-3C40-0655-DA8583A18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43468"/>
            <a:ext cx="9966960" cy="3592432"/>
          </a:xfrm>
        </p:spPr>
        <p:txBody>
          <a:bodyPr vert="horz" lIns="91440" tIns="45720" rIns="91440" bIns="45720" rtlCol="0" anchor="ctr" anchorCtr="1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9600" spc="2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Friends of Stansbury Intiative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384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fferent coloured organisers">
            <a:extLst>
              <a:ext uri="{FF2B5EF4-FFF2-40B4-BE49-F238E27FC236}">
                <a16:creationId xmlns:a16="http://schemas.microsoft.com/office/drawing/2014/main" id="{1E6E846D-8A1C-B293-5B1C-91C7FD112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0C616-1DFF-AFDB-6C6A-06316622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Board members reports and requests</a:t>
            </a:r>
          </a:p>
        </p:txBody>
      </p:sp>
    </p:spTree>
    <p:extLst>
      <p:ext uri="{BB962C8B-B14F-4D97-AF65-F5344CB8AC3E}">
        <p14:creationId xmlns:p14="http://schemas.microsoft.com/office/powerpoint/2010/main" val="234265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53083-297E-F218-117E-16100D97D9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Closed session</a:t>
            </a:r>
          </a:p>
        </p:txBody>
      </p:sp>
    </p:spTree>
    <p:extLst>
      <p:ext uri="{BB962C8B-B14F-4D97-AF65-F5344CB8AC3E}">
        <p14:creationId xmlns:p14="http://schemas.microsoft.com/office/powerpoint/2010/main" val="180261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96ED4-1B8A-BBFF-8865-F65B4FEF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822646"/>
            <a:ext cx="5191759" cy="3170497"/>
          </a:xfrm>
          <a:prstGeom prst="ellipse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6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Review of Public Comments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DBF680-FBD0-4394-A076-AD549E2DB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2631257"/>
            <a:ext cx="4846320" cy="548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Multi-coloured dialogue boxes">
            <a:extLst>
              <a:ext uri="{FF2B5EF4-FFF2-40B4-BE49-F238E27FC236}">
                <a16:creationId xmlns:a16="http://schemas.microsoft.com/office/drawing/2014/main" id="{14A0D01E-CF5C-512F-C585-8369E88DD4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12" r="16434" b="2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25516A9-A197-45C0-A7C3-D8D04C443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9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1D08-FB98-C884-2A73-732508F607B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General Manager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BD342-42EA-0B0C-D09F-AE127082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Pool Update</a:t>
            </a:r>
          </a:p>
          <a:p>
            <a:pPr lvl="1"/>
            <a:r>
              <a:rPr lang="en-US" dirty="0" err="1"/>
              <a:t>Aquatech</a:t>
            </a:r>
            <a:r>
              <a:rPr lang="en-US" dirty="0"/>
              <a:t> reported a delay in delivery of boilers, now scheduled for Monday 17 July.</a:t>
            </a:r>
          </a:p>
          <a:p>
            <a:pPr lvl="1"/>
            <a:r>
              <a:rPr lang="en-US" dirty="0"/>
              <a:t>Moving start of Lessons to Thursday, pending delivery.</a:t>
            </a:r>
          </a:p>
          <a:p>
            <a:pPr lvl="1"/>
            <a:r>
              <a:rPr lang="en-US" dirty="0"/>
              <a:t>Offering families 5 punch pass for inconvenience</a:t>
            </a:r>
          </a:p>
          <a:p>
            <a:r>
              <a:rPr lang="en-US" dirty="0"/>
              <a:t>Solomon Park</a:t>
            </a:r>
          </a:p>
          <a:p>
            <a:pPr lvl="1"/>
            <a:r>
              <a:rPr lang="en-US" dirty="0"/>
              <a:t>Contract to start landscaping signed Wednesday, 2 week start date.</a:t>
            </a:r>
          </a:p>
          <a:p>
            <a:pPr lvl="1"/>
            <a:r>
              <a:rPr lang="en-US" dirty="0"/>
              <a:t>Need to address loading area.</a:t>
            </a:r>
          </a:p>
          <a:p>
            <a:r>
              <a:rPr lang="en-US" dirty="0"/>
              <a:t>Fishing/Swimming area.</a:t>
            </a:r>
          </a:p>
          <a:p>
            <a:pPr lvl="1"/>
            <a:r>
              <a:rPr lang="en-US" dirty="0"/>
              <a:t>Vendor looking at bulk pricing for floats and docks</a:t>
            </a:r>
          </a:p>
          <a:p>
            <a:pPr lvl="1"/>
            <a:r>
              <a:rPr lang="en-US" dirty="0"/>
              <a:t>Options for Swimming area outline</a:t>
            </a:r>
          </a:p>
          <a:p>
            <a:pPr lvl="1"/>
            <a:r>
              <a:rPr lang="en-US" dirty="0"/>
              <a:t>Delgada Park Design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1D08-FB98-C884-2A73-732508F607B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General Manager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BD342-42EA-0B0C-D09F-AE127082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Porter Way Park Bathroom</a:t>
            </a:r>
          </a:p>
          <a:p>
            <a:pPr lvl="1"/>
            <a:r>
              <a:rPr lang="en-US" dirty="0"/>
              <a:t>Awaiting final siting decision by SPID</a:t>
            </a:r>
          </a:p>
          <a:p>
            <a:r>
              <a:rPr lang="en-US" dirty="0"/>
              <a:t>Millpond  Park</a:t>
            </a:r>
          </a:p>
          <a:p>
            <a:pPr lvl="1"/>
            <a:r>
              <a:rPr lang="en-US" dirty="0"/>
              <a:t>Location of Final Bathroom Siting</a:t>
            </a:r>
          </a:p>
          <a:p>
            <a:pPr lvl="1"/>
            <a:r>
              <a:rPr lang="en-US" dirty="0"/>
              <a:t>Final overall park design</a:t>
            </a:r>
          </a:p>
          <a:p>
            <a:pPr lvl="1"/>
            <a:r>
              <a:rPr lang="en-US" dirty="0"/>
              <a:t>Select Final Contractor for Parking Lot</a:t>
            </a:r>
          </a:p>
          <a:p>
            <a:r>
              <a:rPr lang="en-US" dirty="0"/>
              <a:t>Soundwall Trail</a:t>
            </a:r>
          </a:p>
          <a:p>
            <a:pPr lvl="1"/>
            <a:r>
              <a:rPr lang="en-US" dirty="0"/>
              <a:t>Land Use Decision</a:t>
            </a:r>
          </a:p>
          <a:p>
            <a:r>
              <a:rPr lang="en-US" dirty="0"/>
              <a:t>Golf Course Upgrades</a:t>
            </a:r>
          </a:p>
          <a:p>
            <a:pPr lvl="1"/>
            <a:r>
              <a:rPr lang="en-US" dirty="0"/>
              <a:t>Greens Resod improved comments about course</a:t>
            </a:r>
          </a:p>
          <a:p>
            <a:pPr lvl="1"/>
            <a:r>
              <a:rPr lang="en-US" dirty="0"/>
              <a:t>Material to begin Sprinkler upgrade delivered on 12 July.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4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hite calculator">
            <a:extLst>
              <a:ext uri="{FF2B5EF4-FFF2-40B4-BE49-F238E27FC236}">
                <a16:creationId xmlns:a16="http://schemas.microsoft.com/office/drawing/2014/main" id="{8D98ECF0-7345-2E25-EC0D-D254E6262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25410-ECCA-F61A-CB66-0BC5F8BE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ellipse">
            <a:avLst/>
          </a:prstGeo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410556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112" y="362745"/>
            <a:ext cx="8421688" cy="1325563"/>
          </a:xfrm>
        </p:spPr>
        <p:txBody>
          <a:bodyPr anchor="ctr">
            <a:normAutofit/>
          </a:bodyPr>
          <a:lstStyle/>
          <a:p>
            <a:r>
              <a:rPr lang="en-US" sz="4000" dirty="0"/>
              <a:t>Financials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12647-CCB2-45E2-A9CB-A868F490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7416D-CD2E-FC80-2891-6CF7A365E1AE}"/>
              </a:ext>
            </a:extLst>
          </p:cNvPr>
          <p:cNvSpPr txBox="1"/>
          <p:nvPr/>
        </p:nvSpPr>
        <p:spPr>
          <a:xfrm>
            <a:off x="2097024" y="1458864"/>
            <a:ext cx="940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Bank Accounts Balance as of 7/11/2023: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9FC9A-048D-8E34-D08D-4F87B731C63F}"/>
              </a:ext>
            </a:extLst>
          </p:cNvPr>
          <p:cNvSpPr txBox="1"/>
          <p:nvPr/>
        </p:nvSpPr>
        <p:spPr>
          <a:xfrm>
            <a:off x="2097024" y="3413766"/>
            <a:ext cx="290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Personnel Costs: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28BA6-2044-8F65-2395-EC706FD200CE}"/>
              </a:ext>
            </a:extLst>
          </p:cNvPr>
          <p:cNvSpPr txBox="1"/>
          <p:nvPr/>
        </p:nvSpPr>
        <p:spPr>
          <a:xfrm>
            <a:off x="6591011" y="3429000"/>
            <a:ext cx="274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Golf Course Revenue: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F4A3A97-EE4F-73F1-22E4-A48A192370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439771"/>
              </p:ext>
            </p:extLst>
          </p:nvPr>
        </p:nvGraphicFramePr>
        <p:xfrm>
          <a:off x="2097088" y="1989138"/>
          <a:ext cx="4038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038629" imgH="1219149" progId="Excel.Sheet.12">
                  <p:link updateAutomatic="1"/>
                </p:oleObj>
              </mc:Choice>
              <mc:Fallback>
                <p:oleObj name="Worksheet" r:id="rId2" imgW="4038629" imgH="121914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7088" y="1989138"/>
                        <a:ext cx="403860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B5444FA-00EF-329F-9CAA-1BCD13F9B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09207"/>
              </p:ext>
            </p:extLst>
          </p:nvPr>
        </p:nvGraphicFramePr>
        <p:xfrm>
          <a:off x="6591300" y="3989388"/>
          <a:ext cx="252412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524230" imgH="1914564" progId="Excel.Sheet.12">
                  <p:link updateAutomatic="1"/>
                </p:oleObj>
              </mc:Choice>
              <mc:Fallback>
                <p:oleObj name="Worksheet" r:id="rId4" imgW="2524230" imgH="19145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1300" y="3989388"/>
                        <a:ext cx="252412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1939847-E51B-CBB1-1A7D-B56E2217E5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67849"/>
              </p:ext>
            </p:extLst>
          </p:nvPr>
        </p:nvGraphicFramePr>
        <p:xfrm>
          <a:off x="2097024" y="3988526"/>
          <a:ext cx="264795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648116" imgH="1914564" progId="Excel.Sheet.12">
                  <p:link updateAutomatic="1"/>
                </p:oleObj>
              </mc:Choice>
              <mc:Fallback>
                <p:oleObj name="Worksheet" r:id="rId6" imgW="2648116" imgH="19145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97024" y="3988526"/>
                        <a:ext cx="2647950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7F28-77BB-B2C3-30D3-6D1DFB72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6" y="964692"/>
            <a:ext cx="866986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404040"/>
                </a:solidFill>
              </a:rPr>
              <a:t>2023 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7180-D7A4-7D20-C6AC-22991D04B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831" y="2638044"/>
            <a:ext cx="5714338" cy="310198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No Primary decision</a:t>
            </a:r>
          </a:p>
        </p:txBody>
      </p:sp>
    </p:spTree>
    <p:extLst>
      <p:ext uri="{BB962C8B-B14F-4D97-AF65-F5344CB8AC3E}">
        <p14:creationId xmlns:p14="http://schemas.microsoft.com/office/powerpoint/2010/main" val="3241693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E15AAB4E-1AF6-4A73-9822-087B0F4ED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CD48-D292-B64B-46B4-13C32C4B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6"/>
            <a:ext cx="6707157" cy="5571067"/>
          </a:xfrm>
        </p:spPr>
        <p:txBody>
          <a:bodyPr vert="horz" lIns="91440" tIns="45720" rIns="91440" bIns="45720" rtlCol="0" anchor="ctr" anchorCtr="1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9600" spc="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Stansbury Days</a:t>
            </a: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3FD794DA-8ACE-4EC4-8EB7-A34B9F6C1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8454" y="-2"/>
            <a:ext cx="4513546" cy="685800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9746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466</TotalTime>
  <Words>430</Words>
  <Application>Microsoft Office PowerPoint</Application>
  <PresentationFormat>Widescreen</PresentationFormat>
  <Paragraphs>87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Rockwell</vt:lpstr>
      <vt:lpstr>Rockwell Condensed</vt:lpstr>
      <vt:lpstr>Rockwell Extra Bold</vt:lpstr>
      <vt:lpstr>Wingdings</vt:lpstr>
      <vt:lpstr>Wood Type</vt:lpstr>
      <vt:lpstr>C:\Users\ingri\SSA Dropbox\Administration\Board and Committees\Board\Meetings\Meeting Packets\2023\2023.07\Work Session (1)\Financials.xlsx!Sheet1!R7C1:R11C3</vt:lpstr>
      <vt:lpstr>C:\Users\ingri\SSA Dropbox\Administration\Board and Committees\Board\Meetings\Meeting Packets\2023\2023.07\Work Session (1)\Financials.xlsx!Sheet1!R15C4:R22C5</vt:lpstr>
      <vt:lpstr>C:\Users\ingri\SSA Dropbox\Administration\Board and Committees\Board\Meetings\Meeting Packets\2023\2023.07\Work Session (1)\Financials.xlsx!Sheet1!R15C1:R22C2</vt:lpstr>
      <vt:lpstr>C:\Users\ingri\SSA Dropbox\Administration\Finance\Events\Stansbury Days\Stansbury Days Financial Summary.xlsx</vt:lpstr>
      <vt:lpstr>Stansbury Service Agency Work Meeting</vt:lpstr>
      <vt:lpstr>Agenda</vt:lpstr>
      <vt:lpstr>Review of Public Comments</vt:lpstr>
      <vt:lpstr>General Manager Updates</vt:lpstr>
      <vt:lpstr>General Manager Updates</vt:lpstr>
      <vt:lpstr>Budget</vt:lpstr>
      <vt:lpstr>Financials Update</vt:lpstr>
      <vt:lpstr>2023 Election</vt:lpstr>
      <vt:lpstr>Stansbury Days</vt:lpstr>
      <vt:lpstr>Events and Costs</vt:lpstr>
      <vt:lpstr>Solomon park loading zone</vt:lpstr>
      <vt:lpstr>Loading  Zone</vt:lpstr>
      <vt:lpstr>Delgada Park Fishing</vt:lpstr>
      <vt:lpstr>PowerPoint Presentation</vt:lpstr>
      <vt:lpstr>Lake Front of Delgada Park</vt:lpstr>
      <vt:lpstr>Option for Clubhouse water front</vt:lpstr>
      <vt:lpstr>Location of Docks at Clubhouse Waterfront</vt:lpstr>
      <vt:lpstr>Water Issues Near Hole 3 </vt:lpstr>
      <vt:lpstr>PowerPoint Presentation</vt:lpstr>
      <vt:lpstr>PowerPoint Presentation</vt:lpstr>
      <vt:lpstr>Repair Cost Options</vt:lpstr>
      <vt:lpstr>Updated Policy Committee Charter</vt:lpstr>
      <vt:lpstr>Friends of Stansbury Intiative</vt:lpstr>
      <vt:lpstr>Board members reports and requests</vt:lpstr>
      <vt:lpstr>Closed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Planning Group Meeting</dc:title>
  <dc:creator>Veronica Hobby</dc:creator>
  <cp:lastModifiedBy>Ingrid Swenson</cp:lastModifiedBy>
  <cp:revision>128</cp:revision>
  <dcterms:created xsi:type="dcterms:W3CDTF">2023-07-10T17:52:22Z</dcterms:created>
  <dcterms:modified xsi:type="dcterms:W3CDTF">2023-08-04T19:07:40Z</dcterms:modified>
</cp:coreProperties>
</file>